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  <p:sldMasterId id="2147483715" r:id="rId2"/>
    <p:sldMasterId id="2147483716" r:id="rId3"/>
    <p:sldMasterId id="2147483717" r:id="rId4"/>
    <p:sldMasterId id="2147483718" r:id="rId5"/>
    <p:sldMasterId id="2147483719" r:id="rId6"/>
  </p:sldMasterIdLst>
  <p:notesMasterIdLst>
    <p:notesMasterId r:id="rId54"/>
  </p:notesMasterIdLst>
  <p:sldIdLst>
    <p:sldId id="256" r:id="rId7"/>
    <p:sldId id="266" r:id="rId8"/>
    <p:sldId id="267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4" r:id="rId22"/>
    <p:sldId id="285" r:id="rId23"/>
    <p:sldId id="286" r:id="rId24"/>
    <p:sldId id="288" r:id="rId25"/>
    <p:sldId id="289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4" r:id="rId39"/>
    <p:sldId id="306" r:id="rId40"/>
    <p:sldId id="307" r:id="rId41"/>
    <p:sldId id="308" r:id="rId42"/>
    <p:sldId id="309" r:id="rId43"/>
    <p:sldId id="310" r:id="rId44"/>
    <p:sldId id="327" r:id="rId45"/>
    <p:sldId id="328" r:id="rId46"/>
    <p:sldId id="332" r:id="rId47"/>
    <p:sldId id="333" r:id="rId48"/>
    <p:sldId id="334" r:id="rId49"/>
    <p:sldId id="335" r:id="rId50"/>
    <p:sldId id="336" r:id="rId51"/>
    <p:sldId id="337" r:id="rId52"/>
    <p:sldId id="338" r:id="rId53"/>
  </p:sldIdLst>
  <p:sldSz cx="10080625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47"/>
  </p:normalViewPr>
  <p:slideViewPr>
    <p:cSldViewPr snapToGrid="0" snapToObjects="1">
      <p:cViewPr varScale="1">
        <p:scale>
          <a:sx n="132" d="100"/>
          <a:sy n="132" d="100"/>
        </p:scale>
        <p:origin x="1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4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5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hdr" idx="6"/>
          </p:nvPr>
        </p:nvSpPr>
        <p:spPr>
          <a:xfrm>
            <a:off x="0" y="0"/>
            <a:ext cx="3255839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n"/>
          <p:cNvSpPr txBox="1">
            <a:spLocks noGrp="1"/>
          </p:cNvSpPr>
          <p:nvPr>
            <p:ph type="dt" idx="7"/>
          </p:nvPr>
        </p:nvSpPr>
        <p:spPr>
          <a:xfrm>
            <a:off x="4277880" y="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n"/>
          <p:cNvSpPr txBox="1">
            <a:spLocks noGrp="1"/>
          </p:cNvSpPr>
          <p:nvPr>
            <p:ph type="ftr" idx="11"/>
          </p:nvPr>
        </p:nvSpPr>
        <p:spPr>
          <a:xfrm>
            <a:off x="0" y="10154880"/>
            <a:ext cx="3255839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n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n"/>
          <p:cNvSpPr txBox="1">
            <a:spLocks noGrp="1"/>
          </p:cNvSpPr>
          <p:nvPr>
            <p:ph type="ftr" idx="8"/>
          </p:nvPr>
        </p:nvSpPr>
        <p:spPr>
          <a:xfrm>
            <a:off x="0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n"/>
          <p:cNvSpPr txBox="1">
            <a:spLocks noGrp="1"/>
          </p:cNvSpPr>
          <p:nvPr>
            <p:ph type="sldNum" idx="9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7" name="Google Shape;787;p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8" name="Google Shape;7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p4:notes"/>
          <p:cNvSpPr txBox="1">
            <a:spLocks noGrp="1"/>
          </p:cNvSpPr>
          <p:nvPr>
            <p:ph type="body" idx="1"/>
          </p:nvPr>
        </p:nvSpPr>
        <p:spPr>
          <a:xfrm>
            <a:off x="755280" y="5078520"/>
            <a:ext cx="6026040" cy="47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8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7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2" name="Google Shape;1082;p7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3" name="Google Shape;108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21160" cy="39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p78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4751b1d6d2_0_1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g4751b1d6d2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4" name="Google Shape;1094;g4751b1d6d2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5" name="Google Shape;1095;g4751b1d6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21100" cy="398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g4751b1d6d2_0_1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900f7963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5900f79637_0_5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g5900f79637_0_58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900f79637_0_58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g5900f79637_0_58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108" name="Google Shape;1108;g5900f79637_0_58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0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8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4" name="Google Shape;1114;p8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5" name="Google Shape;111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21160" cy="39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6" name="Google Shape;1116;p8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475a925e6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475a925e6f_1_4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g475a925e6f_1_49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75a925e6f_1_49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g475a925e6f_1_49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127" name="Google Shape;1127;g475a925e6f_1_49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75a925e6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75a925e6f_1_7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75a925e6f_1_76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475a925e6f_1_76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g475a925e6f_1_76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160" name="Google Shape;1160;g475a925e6f_1_76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6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6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6" name="Google Shape;1176;p16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7" name="Google Shape;1177;p16:notes"/>
          <p:cNvSpPr/>
          <p:nvPr/>
        </p:nvSpPr>
        <p:spPr>
          <a:xfrm>
            <a:off x="4278240" y="10155240"/>
            <a:ext cx="3256200" cy="5097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0240" cy="40035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9" name="Google Shape;1179;p16:notes"/>
          <p:cNvSpPr txBox="1">
            <a:spLocks noGrp="1"/>
          </p:cNvSpPr>
          <p:nvPr>
            <p:ph type="body" idx="1"/>
          </p:nvPr>
        </p:nvSpPr>
        <p:spPr>
          <a:xfrm>
            <a:off x="755639" y="5078520"/>
            <a:ext cx="6043679" cy="48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0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8" name="Google Shape;1188;p1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9" name="Google Shape;1189;p10:notes"/>
          <p:cNvSpPr/>
          <p:nvPr/>
        </p:nvSpPr>
        <p:spPr>
          <a:xfrm>
            <a:off x="4278240" y="10155240"/>
            <a:ext cx="3256200" cy="5097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9520" y="812880"/>
            <a:ext cx="5315040" cy="39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1" name="Google Shape;1191;p1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2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2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0" name="Google Shape;1200;p12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1" name="Google Shape;1201;p12:notes"/>
          <p:cNvSpPr/>
          <p:nvPr/>
        </p:nvSpPr>
        <p:spPr>
          <a:xfrm>
            <a:off x="4278240" y="10155240"/>
            <a:ext cx="3256200" cy="5097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9520" y="812880"/>
            <a:ext cx="5315040" cy="39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p12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8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3" name="Google Shape;1223;p1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4" name="Google Shape;12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5" name="Google Shape;1225;p18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692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0" name="Google Shape;930;p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1" name="Google Shape;931;p8:notes"/>
          <p:cNvSpPr/>
          <p:nvPr/>
        </p:nvSpPr>
        <p:spPr>
          <a:xfrm>
            <a:off x="4278240" y="10155240"/>
            <a:ext cx="3256200" cy="5097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p8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692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0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3" name="Google Shape;1233;p2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4" name="Google Shape;1234;p20:notes"/>
          <p:cNvSpPr/>
          <p:nvPr/>
        </p:nvSpPr>
        <p:spPr>
          <a:xfrm>
            <a:off x="4278240" y="10155240"/>
            <a:ext cx="3256200" cy="5097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9520" y="812880"/>
            <a:ext cx="5315040" cy="39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6" name="Google Shape;1236;p2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4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2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4" name="Google Shape;1244;p2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5" name="Google Shape;1245;p24:notes"/>
          <p:cNvSpPr/>
          <p:nvPr/>
        </p:nvSpPr>
        <p:spPr>
          <a:xfrm>
            <a:off x="4278240" y="10155240"/>
            <a:ext cx="3256200" cy="5097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7" name="Google Shape;1247;p24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692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49d3cdc450_0_3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g49d3cdc450_0_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7" name="Google Shape;1267;g49d3cdc450_0_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8" name="Google Shape;1268;g49d3cdc45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9" name="Google Shape;1269;g49d3cdc450_0_3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8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2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7" name="Google Shape;1277;p2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8" name="Google Shape;12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p28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0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3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7" name="Google Shape;1287;p3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8" name="Google Shape;12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3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32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32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7" name="Google Shape;1297;p32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8" name="Google Shape;12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9" name="Google Shape;1299;p32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4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3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7" name="Google Shape;1307;p3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8" name="Google Shape;13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34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49d3cdc450_0_19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49d3cdc450_0_19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7" name="Google Shape;1317;g49d3cdc450_0_19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8" name="Google Shape;1318;g49d3cdc4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g49d3cdc450_0_19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6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36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9" name="Google Shape;1329;p36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0" name="Google Shape;133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1" name="Google Shape;1331;p36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8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3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9" name="Google Shape;1339;p3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0" name="Google Shape;134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1" name="Google Shape;1341;p38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6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1" name="Google Shape;941;p6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2" name="Google Shape;94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p64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692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0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4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9" name="Google Shape;1349;p4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0" name="Google Shape;135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4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8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4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0" name="Google Shape;1360;p48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1" name="Google Shape;136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2" name="Google Shape;1362;p48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2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42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8" name="Google Shape;1368;p42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9" name="Google Shape;136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72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p42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60" cy="47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5d870472e6_0_8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g5d870472e6_0_8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0" name="Google Shape;1390;g5d870472e6_0_8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1" name="Google Shape;1391;g5d870472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600" cy="400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2" name="Google Shape;1392;g5d870472e6_0_8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68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d870472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d870472e6_0_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g5d870472e6_0_17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5d870472e6_0_17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5d870472e6_0_17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418" name="Google Shape;1418;g5d870472e6_0_17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d8b1955a2_0_1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g5d8b1955a2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5" name="Google Shape;1425;g5d8b1955a2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6" name="Google Shape;1426;g5d8b1955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600" cy="400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7" name="Google Shape;1427;g5d8b1955a2_0_1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68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5d870472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5d870472e6_0_3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g5d870472e6_0_31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5d870472e6_0_31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g5d870472e6_0_31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1438" name="Google Shape;1438;g5d870472e6_0_31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5d8b1955a2_0_18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g5d8b1955a2_0_18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5" name="Google Shape;1445;g5d8b1955a2_0_18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6" name="Google Shape;1446;g5d8b1955a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600" cy="400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g5d8b1955a2_0_18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68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d8b1955a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d8b1955a2_0_1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g5d8b1955a2_0_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5d8b1955a2_0_10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g5d8b1955a2_0_10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458" name="Google Shape;1458;g5d8b1955a2_0_10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5d8b195631_0_1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g5d8b195631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1" name="Google Shape;1621;g5d8b195631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2" name="Google Shape;1622;g5d8b19563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3" name="Google Shape;1623;g5d8b195631_0_1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475a925e6f_1_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475a925e6f_1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1" name="Google Shape;1011;g475a925e6f_1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2" name="Google Shape;1012;g475a925e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4800" cy="40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g475a925e6f_1_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83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6087ef5ed5_0_1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g6087ef5ed5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0" name="Google Shape;1630;g6087ef5ed5_0_1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1" name="Google Shape;1631;g6087ef5ed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2" name="Google Shape;1632;g6087ef5ed5_0_1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41b632d2d5_0_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g41b632d2d5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5" name="Google Shape;1665;g41b632d2d5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6" name="Google Shape;1666;g41b632d2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g41b632d2d5_0_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5d622560a6_0_15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g5d622560a6_0_15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4" name="Google Shape;1674;g5d622560a6_0_15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5" name="Google Shape;1675;g5d622560a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6" name="Google Shape;1676;g5d622560a6_0_15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5d622560a6_0_22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g5d622560a6_0_22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3" name="Google Shape;1683;g5d622560a6_0_22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4" name="Google Shape;1684;g5d622560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5" name="Google Shape;1685;g5d622560a6_0_22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10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11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2" name="Google Shape;1692;p110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3" name="Google Shape;1693;p110:notes"/>
          <p:cNvSpPr/>
          <p:nvPr/>
        </p:nvSpPr>
        <p:spPr>
          <a:xfrm>
            <a:off x="4278240" y="10155240"/>
            <a:ext cx="3256200" cy="5097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5" name="Google Shape;1695;p11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692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5900f79637_0_35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g5900f79637_0_35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4" name="Google Shape;1704;g5900f79637_0_35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5" name="Google Shape;1705;g5900f7963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6" name="Google Shape;1706;g5900f79637_0_35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49dc8b03d8_0_3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g49dc8b03d8_0_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4" name="Google Shape;1714;g49dc8b03d8_0_3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5" name="Google Shape;1715;g49dc8b03d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6" name="Google Shape;1716;g49dc8b03d8_0_3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14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4" name="Google Shape;1724;p11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5" name="Google Shape;1725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4920" cy="4008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6" name="Google Shape;1726;p114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4836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2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72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1" name="Google Shape;1031;p72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2" name="Google Shape;103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21160" cy="39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3" name="Google Shape;1033;p72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74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7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1" name="Google Shape;1041;p74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2" name="Google Shape;104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21160" cy="39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3" name="Google Shape;1043;p74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8f13fa9c4_0_0:notes"/>
          <p:cNvSpPr txBox="1"/>
          <p:nvPr/>
        </p:nvSpPr>
        <p:spPr>
          <a:xfrm>
            <a:off x="4281488" y="0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g58f13fa9c4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3" name="Google Shape;1053;g58f13fa9c4_0_0:notes"/>
          <p:cNvSpPr txBox="1"/>
          <p:nvPr/>
        </p:nvSpPr>
        <p:spPr>
          <a:xfrm>
            <a:off x="4277880" y="10154880"/>
            <a:ext cx="3256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4" name="Google Shape;1054;g58f13fa9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21100" cy="398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g58f13fa9c4_0_0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6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8/17/17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76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3" name="Google Shape;1063;p76:notes"/>
          <p:cNvSpPr txBox="1"/>
          <p:nvPr/>
        </p:nvSpPr>
        <p:spPr>
          <a:xfrm>
            <a:off x="4277880" y="10154880"/>
            <a:ext cx="3256200" cy="5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solidFill>
                <a:srgbClr val="18A3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4" name="Google Shape;106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21160" cy="39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w="25400" cap="flat" cmpd="sng">
            <a:solidFill>
              <a:srgbClr val="3465A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p76:notes"/>
          <p:cNvSpPr txBox="1">
            <a:spLocks noGrp="1"/>
          </p:cNvSpPr>
          <p:nvPr>
            <p:ph type="body" idx="1"/>
          </p:nvPr>
        </p:nvSpPr>
        <p:spPr>
          <a:xfrm>
            <a:off x="755280" y="5078160"/>
            <a:ext cx="6024600" cy="4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900f7963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200" cy="360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900f79637_0_2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g5900f79637_0_25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06280" y="812880"/>
            <a:ext cx="5319600" cy="39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900f79637_0_25:notes"/>
          <p:cNvSpPr txBox="1">
            <a:spLocks noGrp="1"/>
          </p:cNvSpPr>
          <p:nvPr>
            <p:ph type="body" idx="4"/>
          </p:nvPr>
        </p:nvSpPr>
        <p:spPr>
          <a:xfrm>
            <a:off x="755280" y="5078160"/>
            <a:ext cx="6023100" cy="4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g5900f79637_0_25:notes"/>
          <p:cNvSpPr txBox="1">
            <a:spLocks noGrp="1"/>
          </p:cNvSpPr>
          <p:nvPr>
            <p:ph type="sldNum" idx="12"/>
          </p:nvPr>
        </p:nvSpPr>
        <p:spPr>
          <a:xfrm>
            <a:off x="4277880" y="10154880"/>
            <a:ext cx="3256200" cy="5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Font typeface="Times New Roman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076" name="Google Shape;1076;g5900f79637_0_25:notes"/>
          <p:cNvSpPr txBox="1">
            <a:spLocks noGrp="1"/>
          </p:cNvSpPr>
          <p:nvPr>
            <p:ph type="sldNum" idx="5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body" idx="1"/>
          </p:nvPr>
        </p:nvSpPr>
        <p:spPr>
          <a:xfrm rot="5400000">
            <a:off x="3479040" y="2437200"/>
            <a:ext cx="4384800" cy="6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2"/>
          <p:cNvSpPr txBox="1">
            <a:spLocks noGrp="1"/>
          </p:cNvSpPr>
          <p:nvPr>
            <p:ph type="title"/>
          </p:nvPr>
        </p:nvSpPr>
        <p:spPr>
          <a:xfrm rot="5400000">
            <a:off x="5249863" y="4208463"/>
            <a:ext cx="5522912" cy="192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body" idx="1"/>
          </p:nvPr>
        </p:nvSpPr>
        <p:spPr>
          <a:xfrm rot="5400000">
            <a:off x="1316038" y="2355850"/>
            <a:ext cx="5522912" cy="563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body" idx="1"/>
          </p:nvPr>
        </p:nvSpPr>
        <p:spPr>
          <a:xfrm>
            <a:off x="360000" y="1618920"/>
            <a:ext cx="933444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1"/>
          </p:nvPr>
        </p:nvSpPr>
        <p:spPr>
          <a:xfrm>
            <a:off x="360363" y="1619250"/>
            <a:ext cx="4591050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2"/>
          </p:nvPr>
        </p:nvSpPr>
        <p:spPr>
          <a:xfrm>
            <a:off x="5103813" y="1619250"/>
            <a:ext cx="4591050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8" name="Google Shape;248;p22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3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body" idx="1"/>
          </p:nvPr>
        </p:nvSpPr>
        <p:spPr>
          <a:xfrm rot="5400000">
            <a:off x="2834820" y="-855900"/>
            <a:ext cx="4384800" cy="93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 rot="5400000">
            <a:off x="5615782" y="1924844"/>
            <a:ext cx="5824537" cy="233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body" idx="1"/>
          </p:nvPr>
        </p:nvSpPr>
        <p:spPr>
          <a:xfrm rot="5400000">
            <a:off x="872332" y="-332581"/>
            <a:ext cx="5824537" cy="684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body" idx="1"/>
          </p:nvPr>
        </p:nvSpPr>
        <p:spPr>
          <a:xfrm>
            <a:off x="360000" y="1618920"/>
            <a:ext cx="933444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28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1"/>
          </p:nvPr>
        </p:nvSpPr>
        <p:spPr>
          <a:xfrm>
            <a:off x="360363" y="1619250"/>
            <a:ext cx="4591050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body" idx="2"/>
          </p:nvPr>
        </p:nvSpPr>
        <p:spPr>
          <a:xfrm>
            <a:off x="5103813" y="1619250"/>
            <a:ext cx="4591050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30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5" name="Google Shape;335;p30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7" name="Google Shape;357;p32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32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2367000" y="3549240"/>
            <a:ext cx="660888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33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34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3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5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body" idx="1"/>
          </p:nvPr>
        </p:nvSpPr>
        <p:spPr>
          <a:xfrm rot="5400000">
            <a:off x="2834820" y="-855900"/>
            <a:ext cx="4384800" cy="93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6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 txBox="1">
            <a:spLocks noGrp="1"/>
          </p:cNvSpPr>
          <p:nvPr>
            <p:ph type="title"/>
          </p:nvPr>
        </p:nvSpPr>
        <p:spPr>
          <a:xfrm rot="5400000">
            <a:off x="5615782" y="1924844"/>
            <a:ext cx="5824537" cy="233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2" name="Google Shape;402;p36"/>
          <p:cNvSpPr txBox="1">
            <a:spLocks noGrp="1"/>
          </p:cNvSpPr>
          <p:nvPr>
            <p:ph type="body" idx="1"/>
          </p:nvPr>
        </p:nvSpPr>
        <p:spPr>
          <a:xfrm rot="5400000">
            <a:off x="872332" y="-332581"/>
            <a:ext cx="5824537" cy="684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8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38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2" name="Google Shape;422;p38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39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39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1" name="Google Shape;431;p39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400" cy="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body" idx="1"/>
          </p:nvPr>
        </p:nvSpPr>
        <p:spPr>
          <a:xfrm>
            <a:off x="1260360" y="4858920"/>
            <a:ext cx="77154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40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40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1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8" name="Google Shape;448;p41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41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41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41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8" name="Google Shape;458;p42"/>
          <p:cNvSpPr txBox="1">
            <a:spLocks noGrp="1"/>
          </p:cNvSpPr>
          <p:nvPr>
            <p:ph type="body" idx="1"/>
          </p:nvPr>
        </p:nvSpPr>
        <p:spPr>
          <a:xfrm>
            <a:off x="1260475" y="4859338"/>
            <a:ext cx="378142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9" name="Google Shape;459;p42"/>
          <p:cNvSpPr txBox="1">
            <a:spLocks noGrp="1"/>
          </p:cNvSpPr>
          <p:nvPr>
            <p:ph type="body" idx="2"/>
          </p:nvPr>
        </p:nvSpPr>
        <p:spPr>
          <a:xfrm>
            <a:off x="5194300" y="4859338"/>
            <a:ext cx="378142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0" name="Google Shape;460;p42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p42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2" name="Google Shape;462;p42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3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9" name="Google Shape;469;p43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0" name="Google Shape;470;p43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1" name="Google Shape;471;p43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2" name="Google Shape;472;p43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43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p43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43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Georgia"/>
              <a:buNone/>
              <a:defRPr sz="24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4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2" name="Google Shape;482;p44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44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4" name="Google Shape;484;p44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1" name="Google Shape;491;p45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2" name="Google Shape;492;p45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45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45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6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2" name="Google Shape;502;p46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3" name="Google Shape;503;p46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4" name="Google Shape;504;p46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5" name="Google Shape;505;p46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body" idx="1"/>
          </p:nvPr>
        </p:nvSpPr>
        <p:spPr>
          <a:xfrm rot="5400000">
            <a:off x="2925720" y="3193560"/>
            <a:ext cx="4384800" cy="771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47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47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 rot="5400000">
            <a:off x="5189537" y="5457825"/>
            <a:ext cx="5643563" cy="192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48"/>
          <p:cNvSpPr txBox="1">
            <a:spLocks noGrp="1"/>
          </p:cNvSpPr>
          <p:nvPr>
            <p:ph type="body" idx="1"/>
          </p:nvPr>
        </p:nvSpPr>
        <p:spPr>
          <a:xfrm rot="5400000">
            <a:off x="1255713" y="3605213"/>
            <a:ext cx="5643563" cy="563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0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0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0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0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7" name="Google Shape;547;p50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8" name="Google Shape;548;p50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1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1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1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1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7" name="Google Shape;557;p51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51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2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2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2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9" name="Google Shape;569;p52"/>
          <p:cNvSpPr txBox="1">
            <a:spLocks noGrp="1"/>
          </p:cNvSpPr>
          <p:nvPr>
            <p:ph type="body" idx="1"/>
          </p:nvPr>
        </p:nvSpPr>
        <p:spPr>
          <a:xfrm>
            <a:off x="502920" y="1768320"/>
            <a:ext cx="88455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52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52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52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3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3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1" name="Google Shape;581;p53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2" name="Google Shape;582;p53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4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4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4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4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3" name="Google Shape;593;p54"/>
          <p:cNvSpPr txBox="1">
            <a:spLocks noGrp="1"/>
          </p:cNvSpPr>
          <p:nvPr>
            <p:ph type="body" idx="1"/>
          </p:nvPr>
        </p:nvSpPr>
        <p:spPr>
          <a:xfrm>
            <a:off x="503238" y="1768475"/>
            <a:ext cx="434657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4" name="Google Shape;594;p54"/>
          <p:cNvSpPr txBox="1">
            <a:spLocks noGrp="1"/>
          </p:cNvSpPr>
          <p:nvPr>
            <p:ph type="body" idx="2"/>
          </p:nvPr>
        </p:nvSpPr>
        <p:spPr>
          <a:xfrm>
            <a:off x="5002213" y="1768475"/>
            <a:ext cx="434657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5" name="Google Shape;595;p54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6" name="Google Shape;596;p54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7" name="Google Shape;597;p54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body" idx="1"/>
          </p:nvPr>
        </p:nvSpPr>
        <p:spPr>
          <a:xfrm>
            <a:off x="2366963" y="3549650"/>
            <a:ext cx="3227387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2"/>
          </p:nvPr>
        </p:nvSpPr>
        <p:spPr>
          <a:xfrm>
            <a:off x="5746750" y="3549650"/>
            <a:ext cx="322897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5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5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5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6" name="Google Shape;606;p55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55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55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9" name="Google Shape;609;p55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0" name="Google Shape;610;p55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1" name="Google Shape;611;p55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6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6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6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1" name="Google Shape;621;p56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2" name="Google Shape;622;p56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3" name="Google Shape;623;p56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7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7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57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7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2" name="Google Shape;632;p57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3" name="Google Shape;633;p57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" name="Google Shape;634;p57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" name="Google Shape;635;p57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" name="Google Shape;636;p57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8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8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5" name="Google Shape;645;p58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6" name="Google Shape;646;p58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7" name="Google Shape;647;p58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8" name="Google Shape;648;p58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9" name="Google Shape;649;p58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9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9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9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8" name="Google Shape;658;p59"/>
          <p:cNvSpPr txBox="1">
            <a:spLocks noGrp="1"/>
          </p:cNvSpPr>
          <p:nvPr>
            <p:ph type="body" idx="1"/>
          </p:nvPr>
        </p:nvSpPr>
        <p:spPr>
          <a:xfrm rot="5400000">
            <a:off x="2733300" y="-462060"/>
            <a:ext cx="4384800" cy="88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9" name="Google Shape;659;p59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0" name="Google Shape;660;p59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1" name="Google Shape;661;p59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0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0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0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0"/>
          <p:cNvSpPr txBox="1">
            <a:spLocks noGrp="1"/>
          </p:cNvSpPr>
          <p:nvPr>
            <p:ph type="title"/>
          </p:nvPr>
        </p:nvSpPr>
        <p:spPr>
          <a:xfrm rot="5400000">
            <a:off x="5494338" y="2097088"/>
            <a:ext cx="5851525" cy="2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0" name="Google Shape;670;p60"/>
          <p:cNvSpPr txBox="1">
            <a:spLocks noGrp="1"/>
          </p:cNvSpPr>
          <p:nvPr>
            <p:ph type="body" idx="1"/>
          </p:nvPr>
        </p:nvSpPr>
        <p:spPr>
          <a:xfrm rot="5400000">
            <a:off x="894556" y="-89694"/>
            <a:ext cx="5851525" cy="663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1" name="Google Shape;671;p60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2" name="Google Shape;672;p60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3" name="Google Shape;673;p60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2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7" name="Google Shape;687;p62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8" name="Google Shape;688;p62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3"/>
          <p:cNvSpPr txBox="1"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4" name="Google Shape;694;p63"/>
          <p:cNvSpPr txBox="1"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5" name="Google Shape;695;p63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6" name="Google Shape;696;p63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7" name="Google Shape;697;p63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4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3" name="Google Shape;703;p64"/>
          <p:cNvSpPr txBox="1">
            <a:spLocks noGrp="1"/>
          </p:cNvSpPr>
          <p:nvPr>
            <p:ph type="body" idx="1"/>
          </p:nvPr>
        </p:nvSpPr>
        <p:spPr>
          <a:xfrm>
            <a:off x="1260360" y="3600000"/>
            <a:ext cx="7715519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4" name="Google Shape;704;p64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5" name="Google Shape;705;p64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6" name="Google Shape;706;p64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5"/>
          <p:cNvSpPr txBox="1"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2400" b="1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6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1" name="Google Shape;721;p66"/>
          <p:cNvSpPr txBox="1">
            <a:spLocks noGrp="1"/>
          </p:cNvSpPr>
          <p:nvPr>
            <p:ph type="body" idx="1"/>
          </p:nvPr>
        </p:nvSpPr>
        <p:spPr>
          <a:xfrm>
            <a:off x="1260475" y="3600450"/>
            <a:ext cx="378142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2" name="Google Shape;722;p66"/>
          <p:cNvSpPr txBox="1">
            <a:spLocks noGrp="1"/>
          </p:cNvSpPr>
          <p:nvPr>
            <p:ph type="body" idx="2"/>
          </p:nvPr>
        </p:nvSpPr>
        <p:spPr>
          <a:xfrm>
            <a:off x="5194300" y="3600450"/>
            <a:ext cx="3781425" cy="43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3" name="Google Shape;723;p66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4" name="Google Shape;724;p66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5" name="Google Shape;725;p66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7"/>
          <p:cNvSpPr txBox="1"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7" name="Google Shape;737;p67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8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3" name="Google Shape;743;p68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4" name="Google Shape;744;p68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5" name="Google Shape;745;p68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9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1" name="Google Shape;751;p69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2" name="Google Shape;752;p69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3" name="Google Shape;753;p69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4" name="Google Shape;754;p69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5" name="Google Shape;755;p69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0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1" name="Google Shape;761;p70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2" name="Google Shape;762;p70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3" name="Google Shape;763;p70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4" name="Google Shape;764;p70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5" name="Google Shape;765;p70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71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1" name="Google Shape;771;p71"/>
          <p:cNvSpPr txBox="1">
            <a:spLocks noGrp="1"/>
          </p:cNvSpPr>
          <p:nvPr>
            <p:ph type="body" idx="1"/>
          </p:nvPr>
        </p:nvSpPr>
        <p:spPr>
          <a:xfrm rot="5400000">
            <a:off x="2925720" y="1934641"/>
            <a:ext cx="4384800" cy="771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2" name="Google Shape;772;p71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" name="Google Shape;773;p71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4" name="Google Shape;774;p71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2"/>
          <p:cNvSpPr txBox="1">
            <a:spLocks noGrp="1"/>
          </p:cNvSpPr>
          <p:nvPr>
            <p:ph type="title"/>
          </p:nvPr>
        </p:nvSpPr>
        <p:spPr>
          <a:xfrm rot="5400000">
            <a:off x="5224463" y="4233863"/>
            <a:ext cx="5573712" cy="192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0" name="Google Shape;780;p72"/>
          <p:cNvSpPr txBox="1">
            <a:spLocks noGrp="1"/>
          </p:cNvSpPr>
          <p:nvPr>
            <p:ph type="body" idx="1"/>
          </p:nvPr>
        </p:nvSpPr>
        <p:spPr>
          <a:xfrm rot="5400000">
            <a:off x="1290638" y="2381250"/>
            <a:ext cx="5573712" cy="563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1" name="Google Shape;781;p72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2" name="Google Shape;782;p72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3" name="Google Shape;783;p72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body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0"/>
          <p:cNvSpPr>
            <a:spLocks noGrp="1"/>
          </p:cNvSpPr>
          <p:nvPr>
            <p:ph type="pic" idx="2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32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1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Georgia"/>
              <a:buNone/>
              <a:defRPr sz="1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2367000" y="3549240"/>
            <a:ext cx="660888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8999280" y="7098840"/>
            <a:ext cx="69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dt" idx="10"/>
          </p:nvPr>
        </p:nvSpPr>
        <p:spPr>
          <a:xfrm>
            <a:off x="7346879" y="7559279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ftr" idx="11"/>
          </p:nvPr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"/>
          <p:cNvSpPr/>
          <p:nvPr/>
        </p:nvSpPr>
        <p:spPr>
          <a:xfrm>
            <a:off x="8450280" y="7650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5929200" y="7650000"/>
            <a:ext cx="179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25175" y="6789375"/>
            <a:ext cx="1155450" cy="770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body" idx="1"/>
          </p:nvPr>
        </p:nvSpPr>
        <p:spPr>
          <a:xfrm>
            <a:off x="360000" y="1618920"/>
            <a:ext cx="933444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142842" y="6934492"/>
            <a:ext cx="937775" cy="625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body" idx="1"/>
          </p:nvPr>
        </p:nvSpPr>
        <p:spPr>
          <a:xfrm>
            <a:off x="360000" y="1618920"/>
            <a:ext cx="933444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360000" y="179280"/>
            <a:ext cx="9334440" cy="8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ldNum" idx="12"/>
          </p:nvPr>
        </p:nvSpPr>
        <p:spPr>
          <a:xfrm>
            <a:off x="8280360" y="5832360"/>
            <a:ext cx="69552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dt" idx="10"/>
          </p:nvPr>
        </p:nvSpPr>
        <p:spPr>
          <a:xfrm>
            <a:off x="7143840" y="7613280"/>
            <a:ext cx="177480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8A303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ftr" idx="11"/>
          </p:nvPr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8534520" y="7613640"/>
            <a:ext cx="1255680" cy="20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6404039" y="7669080"/>
            <a:ext cx="179532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2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142842" y="6934492"/>
            <a:ext cx="937775" cy="625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>
            <a:spLocks noGrp="1"/>
          </p:cNvSpPr>
          <p:nvPr>
            <p:ph type="sldNum" idx="12"/>
          </p:nvPr>
        </p:nvSpPr>
        <p:spPr>
          <a:xfrm>
            <a:off x="8280000" y="1979280"/>
            <a:ext cx="1235159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dt" idx="10"/>
          </p:nvPr>
        </p:nvSpPr>
        <p:spPr>
          <a:xfrm>
            <a:off x="7740720" y="1979280"/>
            <a:ext cx="1774800" cy="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ftr" idx="11"/>
          </p:nvPr>
        </p:nvSpPr>
        <p:spPr>
          <a:xfrm>
            <a:off x="2574719" y="7713720"/>
            <a:ext cx="6516360" cy="11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7199279" y="1800360"/>
            <a:ext cx="2879640" cy="7207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7"/>
          <p:cNvSpPr txBox="1">
            <a:spLocks noGrp="1"/>
          </p:cNvSpPr>
          <p:nvPr>
            <p:ph type="title"/>
          </p:nvPr>
        </p:nvSpPr>
        <p:spPr>
          <a:xfrm>
            <a:off x="1260360" y="360036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2" name="Google Shape;412;p37"/>
          <p:cNvSpPr txBox="1">
            <a:spLocks noGrp="1"/>
          </p:cNvSpPr>
          <p:nvPr>
            <p:ph type="body" idx="1"/>
          </p:nvPr>
        </p:nvSpPr>
        <p:spPr>
          <a:xfrm>
            <a:off x="1260360" y="4858920"/>
            <a:ext cx="7715519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3" name="Google Shape;413;p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38680" y="699768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0480" y="7048440"/>
            <a:ext cx="2557439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142842" y="6934492"/>
            <a:ext cx="937775" cy="625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9"/>
          <p:cNvSpPr txBox="1">
            <a:spLocks noGrp="1"/>
          </p:cNvSpPr>
          <p:nvPr>
            <p:ph type="ftr" idx="11"/>
          </p:nvPr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4716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0" name="Google Shape;530;p49"/>
          <p:cNvSpPr txBox="1">
            <a:spLocks noGrp="1"/>
          </p:cNvSpPr>
          <p:nvPr>
            <p:ph type="body" idx="1"/>
          </p:nvPr>
        </p:nvSpPr>
        <p:spPr>
          <a:xfrm>
            <a:off x="502920" y="1768320"/>
            <a:ext cx="88455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1" name="Google Shape;531;p49"/>
          <p:cNvSpPr txBox="1">
            <a:spLocks noGrp="1"/>
          </p:cNvSpPr>
          <p:nvPr>
            <p:ph type="dt" idx="10"/>
          </p:nvPr>
        </p:nvSpPr>
        <p:spPr>
          <a:xfrm>
            <a:off x="503280" y="7120079"/>
            <a:ext cx="2324160" cy="2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2" name="Google Shape;532;p49"/>
          <p:cNvSpPr txBox="1">
            <a:spLocks noGrp="1"/>
          </p:cNvSpPr>
          <p:nvPr>
            <p:ph type="sldNum" idx="12"/>
          </p:nvPr>
        </p:nvSpPr>
        <p:spPr>
          <a:xfrm>
            <a:off x="4875840" y="7710840"/>
            <a:ext cx="2324160" cy="4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49"/>
          <p:cNvSpPr/>
          <p:nvPr/>
        </p:nvSpPr>
        <p:spPr>
          <a:xfrm>
            <a:off x="2303640" y="7670880"/>
            <a:ext cx="7378559" cy="207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9"/>
          <p:cNvSpPr/>
          <p:nvPr/>
        </p:nvSpPr>
        <p:spPr>
          <a:xfrm>
            <a:off x="7012079" y="7621560"/>
            <a:ext cx="1795320" cy="20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9"/>
          <p:cNvSpPr/>
          <p:nvPr/>
        </p:nvSpPr>
        <p:spPr>
          <a:xfrm>
            <a:off x="8618400" y="7623000"/>
            <a:ext cx="125568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4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59679" y="7099200"/>
            <a:ext cx="1754280" cy="2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1"/>
          <p:cNvSpPr txBox="1">
            <a:spLocks noGrp="1"/>
          </p:cNvSpPr>
          <p:nvPr>
            <p:ph type="body" idx="1"/>
          </p:nvPr>
        </p:nvSpPr>
        <p:spPr>
          <a:xfrm>
            <a:off x="1260360" y="3600000"/>
            <a:ext cx="7715519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rgbClr val="023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6" name="Google Shape;676;p61"/>
          <p:cNvSpPr txBox="1">
            <a:spLocks noGrp="1"/>
          </p:cNvSpPr>
          <p:nvPr>
            <p:ph type="title"/>
          </p:nvPr>
        </p:nvSpPr>
        <p:spPr>
          <a:xfrm>
            <a:off x="1260360" y="2411280"/>
            <a:ext cx="7715519" cy="105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7" name="Google Shape;677;p61"/>
          <p:cNvSpPr txBox="1">
            <a:spLocks noGrp="1"/>
          </p:cNvSpPr>
          <p:nvPr>
            <p:ph type="sldNum" idx="12"/>
          </p:nvPr>
        </p:nvSpPr>
        <p:spPr>
          <a:xfrm>
            <a:off x="8449920" y="7658280"/>
            <a:ext cx="1235159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Clr>
                <a:srgbClr val="18A303"/>
              </a:buClr>
              <a:buFont typeface="Times New Roman"/>
              <a:buNone/>
              <a:defRPr sz="1400" b="0" i="0" u="none" strike="noStrike" cap="none">
                <a:solidFill>
                  <a:srgbClr val="18A3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8" name="Google Shape;678;p61"/>
          <p:cNvSpPr txBox="1">
            <a:spLocks noGrp="1"/>
          </p:cNvSpPr>
          <p:nvPr>
            <p:ph type="dt" idx="10"/>
          </p:nvPr>
        </p:nvSpPr>
        <p:spPr>
          <a:xfrm>
            <a:off x="5903999" y="7658280"/>
            <a:ext cx="1775160" cy="1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" name="Google Shape;679;p61"/>
          <p:cNvSpPr txBox="1">
            <a:spLocks noGrp="1"/>
          </p:cNvSpPr>
          <p:nvPr>
            <p:ph type="ftr" idx="11"/>
          </p:nvPr>
        </p:nvSpPr>
        <p:spPr>
          <a:xfrm>
            <a:off x="2329920" y="765828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SzPts val="1400"/>
              <a:buFont typeface="Georgia"/>
              <a:buNone/>
              <a:defRPr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80" name="Google Shape;680;p6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38680" y="6998040"/>
            <a:ext cx="1871640" cy="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0480" y="7048799"/>
            <a:ext cx="2557439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142842" y="6934492"/>
            <a:ext cx="937775" cy="625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ourcebrain.or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P9roeoe458R1F8IvBHnfcmYsgPUN3cBX/vie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n8V-iW8HW5C-kmp7GXsC6c1uS6fx0_0/view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xCjPdHkSTvGALZoEPOwudivQebtG7Qa/vie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3"/>
          <p:cNvSpPr txBox="1"/>
          <p:nvPr/>
        </p:nvSpPr>
        <p:spPr>
          <a:xfrm>
            <a:off x="2329920" y="7703640"/>
            <a:ext cx="7355160" cy="22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1600" b="0" i="1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http://www.opensourcebrain.org</a:t>
            </a:r>
            <a:endParaRPr/>
          </a:p>
        </p:txBody>
      </p:sp>
      <p:sp>
        <p:nvSpPr>
          <p:cNvPr id="792" name="Google Shape;792;p73"/>
          <p:cNvSpPr/>
          <p:nvPr/>
        </p:nvSpPr>
        <p:spPr>
          <a:xfrm>
            <a:off x="754199" y="1590840"/>
            <a:ext cx="9366120" cy="16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73"/>
          <p:cNvSpPr/>
          <p:nvPr/>
        </p:nvSpPr>
        <p:spPr>
          <a:xfrm>
            <a:off x="357120" y="5003640"/>
            <a:ext cx="9366480" cy="13715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Padraig Gleeson</a:t>
            </a:r>
            <a:endParaRPr/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p.gleeson@ucl.ac.uk</a:t>
            </a:r>
            <a:endParaRPr/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University College London</a:t>
            </a:r>
            <a:endParaRPr/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1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1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4" name="Google Shape;794;p73"/>
          <p:cNvSpPr/>
          <p:nvPr/>
        </p:nvSpPr>
        <p:spPr>
          <a:xfrm>
            <a:off x="468000" y="1584000"/>
            <a:ext cx="5794200" cy="3698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00800" tIns="50400" rIns="100800" bIns="50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latin typeface="Georgia"/>
                <a:ea typeface="Georgia"/>
                <a:cs typeface="Georgia"/>
                <a:sym typeface="Georgia"/>
              </a:rPr>
              <a:t>Open Source Brain and NeuroML 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Enabling collaborative model development in</a:t>
            </a:r>
            <a:endParaRPr sz="18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computational neuroscience</a:t>
            </a:r>
            <a:endParaRPr sz="18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Open Source Brain workshop 2019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endParaRPr sz="24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endParaRPr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95" name="Google Shape;79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1475" y="1061550"/>
            <a:ext cx="2644500" cy="27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4"/>
          <p:cNvSpPr txBox="1"/>
          <p:nvPr/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087" name="Google Shape;1087;p94"/>
          <p:cNvSpPr/>
          <p:nvPr/>
        </p:nvSpPr>
        <p:spPr>
          <a:xfrm>
            <a:off x="0" y="6648479"/>
            <a:ext cx="10080720" cy="9129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80" y="360000"/>
            <a:ext cx="993924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94"/>
          <p:cNvSpPr/>
          <p:nvPr/>
        </p:nvSpPr>
        <p:spPr>
          <a:xfrm>
            <a:off x="6308575" y="895225"/>
            <a:ext cx="3627600" cy="630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94"/>
          <p:cNvSpPr txBox="1"/>
          <p:nvPr/>
        </p:nvSpPr>
        <p:spPr>
          <a:xfrm>
            <a:off x="6191925" y="2709625"/>
            <a:ext cx="38115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C4125"/>
                </a:solidFill>
              </a:rPr>
              <a:t>L</a:t>
            </a:r>
            <a:r>
              <a:rPr lang="en-US" sz="2400">
                <a:solidFill>
                  <a:srgbClr val="CC4125"/>
                </a:solidFill>
              </a:rPr>
              <a:t>ow </a:t>
            </a:r>
            <a:r>
              <a:rPr lang="en-US" sz="2400" b="1">
                <a:solidFill>
                  <a:srgbClr val="CC4125"/>
                </a:solidFill>
              </a:rPr>
              <a:t>E</a:t>
            </a:r>
            <a:r>
              <a:rPr lang="en-US" sz="2400">
                <a:solidFill>
                  <a:srgbClr val="CC4125"/>
                </a:solidFill>
              </a:rPr>
              <a:t>ntropy </a:t>
            </a:r>
            <a:r>
              <a:rPr lang="en-US" sz="2400" b="1">
                <a:solidFill>
                  <a:srgbClr val="CC4125"/>
                </a:solidFill>
              </a:rPr>
              <a:t>M</a:t>
            </a:r>
            <a:r>
              <a:rPr lang="en-US" sz="2400">
                <a:solidFill>
                  <a:srgbClr val="CC4125"/>
                </a:solidFill>
              </a:rPr>
              <a:t>odel </a:t>
            </a:r>
            <a:r>
              <a:rPr lang="en-US" sz="2400" b="1">
                <a:solidFill>
                  <a:srgbClr val="CC4125"/>
                </a:solidFill>
              </a:rPr>
              <a:t>S</a:t>
            </a:r>
            <a:r>
              <a:rPr lang="en-US" sz="2400">
                <a:solidFill>
                  <a:srgbClr val="CC4125"/>
                </a:solidFill>
              </a:rPr>
              <a:t>pecification language</a:t>
            </a:r>
            <a:endParaRPr sz="2400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5"/>
          <p:cNvSpPr txBox="1"/>
          <p:nvPr/>
        </p:nvSpPr>
        <p:spPr>
          <a:xfrm>
            <a:off x="3384000" y="7792920"/>
            <a:ext cx="3171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099" name="Google Shape;1099;p95"/>
          <p:cNvSpPr/>
          <p:nvPr/>
        </p:nvSpPr>
        <p:spPr>
          <a:xfrm>
            <a:off x="0" y="6648479"/>
            <a:ext cx="10080600" cy="91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0" name="Google Shape;110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80" y="360000"/>
            <a:ext cx="9939300" cy="6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925" y="3858650"/>
            <a:ext cx="8105775" cy="5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775828" cy="683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7"/>
          <p:cNvSpPr txBox="1"/>
          <p:nvPr/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119" name="Google Shape;1119;p97"/>
          <p:cNvSpPr/>
          <p:nvPr/>
        </p:nvSpPr>
        <p:spPr>
          <a:xfrm>
            <a:off x="0" y="6648479"/>
            <a:ext cx="10080720" cy="9129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0" name="Google Shape;1120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80" y="360000"/>
            <a:ext cx="9939240" cy="6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98"/>
          <p:cNvSpPr/>
          <p:nvPr/>
        </p:nvSpPr>
        <p:spPr>
          <a:xfrm>
            <a:off x="3895675" y="1171350"/>
            <a:ext cx="2289300" cy="168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NeuroML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libraries</a:t>
            </a:r>
            <a:endParaRPr/>
          </a:p>
        </p:txBody>
      </p:sp>
      <p:sp>
        <p:nvSpPr>
          <p:cNvPr id="1130" name="Google Shape;1130;p98"/>
          <p:cNvSpPr/>
          <p:nvPr/>
        </p:nvSpPr>
        <p:spPr>
          <a:xfrm>
            <a:off x="993675" y="4777650"/>
            <a:ext cx="1675500" cy="4773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Ion Channels</a:t>
            </a:r>
            <a:endParaRPr/>
          </a:p>
        </p:txBody>
      </p:sp>
      <p:sp>
        <p:nvSpPr>
          <p:cNvPr id="1131" name="Google Shape;1131;p98"/>
          <p:cNvSpPr/>
          <p:nvPr/>
        </p:nvSpPr>
        <p:spPr>
          <a:xfrm>
            <a:off x="993675" y="4033800"/>
            <a:ext cx="1675500" cy="4773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Synapses</a:t>
            </a:r>
            <a:endParaRPr/>
          </a:p>
        </p:txBody>
      </p:sp>
      <p:sp>
        <p:nvSpPr>
          <p:cNvPr id="1132" name="Google Shape;1132;p98"/>
          <p:cNvSpPr/>
          <p:nvPr/>
        </p:nvSpPr>
        <p:spPr>
          <a:xfrm>
            <a:off x="993675" y="3231500"/>
            <a:ext cx="1675500" cy="4773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 cells</a:t>
            </a:r>
            <a:endParaRPr/>
          </a:p>
        </p:txBody>
      </p:sp>
      <p:sp>
        <p:nvSpPr>
          <p:cNvPr id="1133" name="Google Shape;1133;p98"/>
          <p:cNvSpPr/>
          <p:nvPr/>
        </p:nvSpPr>
        <p:spPr>
          <a:xfrm>
            <a:off x="993675" y="2497400"/>
            <a:ext cx="1675500" cy="4773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cells</a:t>
            </a:r>
            <a:endParaRPr/>
          </a:p>
        </p:txBody>
      </p:sp>
      <p:sp>
        <p:nvSpPr>
          <p:cNvPr id="1134" name="Google Shape;1134;p98"/>
          <p:cNvSpPr/>
          <p:nvPr/>
        </p:nvSpPr>
        <p:spPr>
          <a:xfrm>
            <a:off x="993675" y="1685350"/>
            <a:ext cx="1675500" cy="4773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Networks</a:t>
            </a:r>
            <a:endParaRPr/>
          </a:p>
        </p:txBody>
      </p:sp>
      <p:sp>
        <p:nvSpPr>
          <p:cNvPr id="1135" name="Google Shape;1135;p98"/>
          <p:cNvSpPr/>
          <p:nvPr/>
        </p:nvSpPr>
        <p:spPr>
          <a:xfrm>
            <a:off x="3895675" y="3708800"/>
            <a:ext cx="2289300" cy="1647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XML</a:t>
            </a:r>
            <a:endParaRPr/>
          </a:p>
        </p:txBody>
      </p:sp>
      <p:sp>
        <p:nvSpPr>
          <p:cNvPr id="1136" name="Google Shape;1136;p98"/>
          <p:cNvSpPr/>
          <p:nvPr/>
        </p:nvSpPr>
        <p:spPr>
          <a:xfrm>
            <a:off x="7411475" y="965125"/>
            <a:ext cx="1675500" cy="47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jNeuroML</a:t>
            </a:r>
            <a:endParaRPr/>
          </a:p>
        </p:txBody>
      </p:sp>
      <p:sp>
        <p:nvSpPr>
          <p:cNvPr id="1137" name="Google Shape;1137;p98"/>
          <p:cNvSpPr/>
          <p:nvPr/>
        </p:nvSpPr>
        <p:spPr>
          <a:xfrm>
            <a:off x="7411475" y="2458425"/>
            <a:ext cx="1675500" cy="47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NetPyNE</a:t>
            </a:r>
            <a:endParaRPr/>
          </a:p>
        </p:txBody>
      </p:sp>
      <p:sp>
        <p:nvSpPr>
          <p:cNvPr id="1138" name="Google Shape;1138;p98"/>
          <p:cNvSpPr/>
          <p:nvPr/>
        </p:nvSpPr>
        <p:spPr>
          <a:xfrm>
            <a:off x="7411475" y="3205075"/>
            <a:ext cx="1675500" cy="47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MOOSE</a:t>
            </a:r>
            <a:endParaRPr/>
          </a:p>
        </p:txBody>
      </p:sp>
      <p:sp>
        <p:nvSpPr>
          <p:cNvPr id="1139" name="Google Shape;1139;p98"/>
          <p:cNvSpPr/>
          <p:nvPr/>
        </p:nvSpPr>
        <p:spPr>
          <a:xfrm>
            <a:off x="7411475" y="3951725"/>
            <a:ext cx="1675500" cy="2355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98"/>
          <p:cNvSpPr/>
          <p:nvPr/>
        </p:nvSpPr>
        <p:spPr>
          <a:xfrm>
            <a:off x="7411475" y="1649850"/>
            <a:ext cx="1675500" cy="47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NEURON</a:t>
            </a:r>
            <a:endParaRPr/>
          </a:p>
        </p:txBody>
      </p:sp>
      <p:sp>
        <p:nvSpPr>
          <p:cNvPr id="1141" name="Google Shape;1141;p98"/>
          <p:cNvSpPr/>
          <p:nvPr/>
        </p:nvSpPr>
        <p:spPr>
          <a:xfrm>
            <a:off x="7616025" y="4527150"/>
            <a:ext cx="1297800" cy="396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NEURON</a:t>
            </a:r>
            <a:endParaRPr/>
          </a:p>
        </p:txBody>
      </p:sp>
      <p:sp>
        <p:nvSpPr>
          <p:cNvPr id="1142" name="Google Shape;1142;p98"/>
          <p:cNvSpPr/>
          <p:nvPr/>
        </p:nvSpPr>
        <p:spPr>
          <a:xfrm>
            <a:off x="7616025" y="5768525"/>
            <a:ext cx="1297800" cy="396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Brian</a:t>
            </a:r>
            <a:endParaRPr/>
          </a:p>
        </p:txBody>
      </p:sp>
      <p:sp>
        <p:nvSpPr>
          <p:cNvPr id="1143" name="Google Shape;1143;p98"/>
          <p:cNvSpPr/>
          <p:nvPr/>
        </p:nvSpPr>
        <p:spPr>
          <a:xfrm>
            <a:off x="7600325" y="5153450"/>
            <a:ext cx="1297800" cy="396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NEST</a:t>
            </a:r>
            <a:endParaRPr/>
          </a:p>
        </p:txBody>
      </p:sp>
      <p:sp>
        <p:nvSpPr>
          <p:cNvPr id="1144" name="Google Shape;1144;p98"/>
          <p:cNvSpPr txBox="1"/>
          <p:nvPr/>
        </p:nvSpPr>
        <p:spPr>
          <a:xfrm>
            <a:off x="1217725" y="212400"/>
            <a:ext cx="1091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D7E6B"/>
                </a:solidFill>
              </a:rPr>
              <a:t>Models</a:t>
            </a:r>
            <a:endParaRPr sz="1800" b="1">
              <a:solidFill>
                <a:srgbClr val="DD7E6B"/>
              </a:solidFill>
            </a:endParaRPr>
          </a:p>
        </p:txBody>
      </p:sp>
      <p:sp>
        <p:nvSpPr>
          <p:cNvPr id="1145" name="Google Shape;1145;p98"/>
          <p:cNvSpPr txBox="1"/>
          <p:nvPr/>
        </p:nvSpPr>
        <p:spPr>
          <a:xfrm>
            <a:off x="4212625" y="212400"/>
            <a:ext cx="1476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D7E6B"/>
                </a:solidFill>
              </a:rPr>
              <a:t>NeuroML </a:t>
            </a:r>
            <a:endParaRPr sz="1800" b="1">
              <a:solidFill>
                <a:srgbClr val="DD7E6B"/>
              </a:solidFill>
            </a:endParaRPr>
          </a:p>
        </p:txBody>
      </p:sp>
      <p:sp>
        <p:nvSpPr>
          <p:cNvPr id="1146" name="Google Shape;1146;p98"/>
          <p:cNvSpPr txBox="1"/>
          <p:nvPr/>
        </p:nvSpPr>
        <p:spPr>
          <a:xfrm>
            <a:off x="7510925" y="212400"/>
            <a:ext cx="1476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D7E6B"/>
                </a:solidFill>
              </a:rPr>
              <a:t>Simulators </a:t>
            </a:r>
            <a:endParaRPr sz="1800" b="1">
              <a:solidFill>
                <a:srgbClr val="DD7E6B"/>
              </a:solidFill>
            </a:endParaRPr>
          </a:p>
        </p:txBody>
      </p:sp>
      <p:sp>
        <p:nvSpPr>
          <p:cNvPr id="1147" name="Google Shape;1147;p98"/>
          <p:cNvSpPr/>
          <p:nvPr/>
        </p:nvSpPr>
        <p:spPr>
          <a:xfrm>
            <a:off x="3043775" y="2768750"/>
            <a:ext cx="477300" cy="140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98"/>
          <p:cNvSpPr/>
          <p:nvPr/>
        </p:nvSpPr>
        <p:spPr>
          <a:xfrm>
            <a:off x="6488925" y="2742325"/>
            <a:ext cx="477300" cy="140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98"/>
          <p:cNvSpPr txBox="1"/>
          <p:nvPr/>
        </p:nvSpPr>
        <p:spPr>
          <a:xfrm>
            <a:off x="3445150" y="5974900"/>
            <a:ext cx="1407600" cy="5907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Visualisation</a:t>
            </a:r>
            <a:endParaRPr/>
          </a:p>
        </p:txBody>
      </p:sp>
      <p:sp>
        <p:nvSpPr>
          <p:cNvPr id="1150" name="Google Shape;1150;p98"/>
          <p:cNvSpPr txBox="1"/>
          <p:nvPr/>
        </p:nvSpPr>
        <p:spPr>
          <a:xfrm>
            <a:off x="5221700" y="5974900"/>
            <a:ext cx="1407600" cy="590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Automated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1151" name="Google Shape;1151;p98"/>
          <p:cNvSpPr/>
          <p:nvPr/>
        </p:nvSpPr>
        <p:spPr>
          <a:xfrm>
            <a:off x="4766350" y="2917225"/>
            <a:ext cx="477300" cy="733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98"/>
          <p:cNvSpPr/>
          <p:nvPr/>
        </p:nvSpPr>
        <p:spPr>
          <a:xfrm rot="3088846">
            <a:off x="5571357" y="5452522"/>
            <a:ext cx="477378" cy="4773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98"/>
          <p:cNvSpPr/>
          <p:nvPr/>
        </p:nvSpPr>
        <p:spPr>
          <a:xfrm rot="7832327">
            <a:off x="4119431" y="5452583"/>
            <a:ext cx="477258" cy="4772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764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1"/>
          <p:cNvSpPr/>
          <p:nvPr/>
        </p:nvSpPr>
        <p:spPr>
          <a:xfrm>
            <a:off x="0" y="6408000"/>
            <a:ext cx="10080000" cy="115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01"/>
          <p:cNvSpPr/>
          <p:nvPr/>
        </p:nvSpPr>
        <p:spPr>
          <a:xfrm>
            <a:off x="2088000" y="4968000"/>
            <a:ext cx="5760000" cy="21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01"/>
          <p:cNvSpPr txBox="1"/>
          <p:nvPr/>
        </p:nvSpPr>
        <p:spPr>
          <a:xfrm>
            <a:off x="597750" y="155875"/>
            <a:ext cx="87405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sng">
                <a:solidFill>
                  <a:schemeClr val="hlink"/>
                </a:solidFill>
                <a:hlinkClick r:id="rId3"/>
              </a:rPr>
              <a:t>http://www.opensourcebrain.org</a:t>
            </a:r>
            <a:r>
              <a:rPr lang="en-US" sz="2400" b="1" i="1"/>
              <a:t> </a:t>
            </a:r>
            <a:endParaRPr sz="2400" b="1" i="1"/>
          </a:p>
        </p:txBody>
      </p:sp>
      <p:pic>
        <p:nvPicPr>
          <p:cNvPr id="1184" name="Google Shape;118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19200"/>
            <a:ext cx="9208326" cy="61986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02"/>
          <p:cNvSpPr/>
          <p:nvPr/>
        </p:nvSpPr>
        <p:spPr>
          <a:xfrm>
            <a:off x="360359" y="17928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Traditional</a:t>
            </a: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 model development life-cycle</a:t>
            </a:r>
            <a:endParaRPr/>
          </a:p>
        </p:txBody>
      </p:sp>
      <p:pic>
        <p:nvPicPr>
          <p:cNvPr id="1194" name="Google Shape;1194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880" y="1325520"/>
            <a:ext cx="9026640" cy="544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02"/>
          <p:cNvSpPr/>
          <p:nvPr/>
        </p:nvSpPr>
        <p:spPr>
          <a:xfrm>
            <a:off x="3633840" y="4359240"/>
            <a:ext cx="6226199" cy="25621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02"/>
          <p:cNvSpPr/>
          <p:nvPr/>
        </p:nvSpPr>
        <p:spPr>
          <a:xfrm>
            <a:off x="4537080" y="2995560"/>
            <a:ext cx="5154480" cy="3083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03"/>
          <p:cNvSpPr/>
          <p:nvPr/>
        </p:nvSpPr>
        <p:spPr>
          <a:xfrm>
            <a:off x="1919160" y="7613640"/>
            <a:ext cx="7355160" cy="206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206" name="Google Shape;1206;p103"/>
          <p:cNvSpPr/>
          <p:nvPr/>
        </p:nvSpPr>
        <p:spPr>
          <a:xfrm>
            <a:off x="360359" y="17928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Traditional</a:t>
            </a: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 model development life-cycle</a:t>
            </a:r>
            <a:endParaRPr/>
          </a:p>
        </p:txBody>
      </p:sp>
      <p:pic>
        <p:nvPicPr>
          <p:cNvPr id="1207" name="Google Shape;120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880" y="1325520"/>
            <a:ext cx="9026640" cy="54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05"/>
          <p:cNvSpPr txBox="1"/>
          <p:nvPr/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228" name="Google Shape;1228;p105"/>
          <p:cNvSpPr txBox="1">
            <a:spLocks noGrp="1"/>
          </p:cNvSpPr>
          <p:nvPr>
            <p:ph type="title" idx="4294967295"/>
          </p:nvPr>
        </p:nvSpPr>
        <p:spPr>
          <a:xfrm>
            <a:off x="360000" y="179280"/>
            <a:ext cx="9358200" cy="89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The Open Source Brain repository</a:t>
            </a:r>
            <a:endParaRPr/>
          </a:p>
        </p:txBody>
      </p:sp>
      <p:sp>
        <p:nvSpPr>
          <p:cNvPr id="1229" name="Google Shape;1229;p105"/>
          <p:cNvSpPr txBox="1">
            <a:spLocks noGrp="1"/>
          </p:cNvSpPr>
          <p:nvPr>
            <p:ph type="body" idx="4294967295"/>
          </p:nvPr>
        </p:nvSpPr>
        <p:spPr>
          <a:xfrm>
            <a:off x="360000" y="1387300"/>
            <a:ext cx="9527700" cy="5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342720" marR="0" lvl="0" indent="-33002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Wellcome Trust funded project</a:t>
            </a:r>
            <a:endParaRPr/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14D69"/>
                </a:solidFill>
              </a:rPr>
              <a:t>Open source </a:t>
            </a:r>
            <a:r>
              <a:rPr lang="en-US"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model development repository for computational neuroscience</a:t>
            </a:r>
            <a:endParaRPr/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Structured database of well tested </a:t>
            </a:r>
            <a:r>
              <a:rPr lang="en-US" sz="24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neuron &amp; network models</a:t>
            </a:r>
            <a:r>
              <a:rPr lang="en-US"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 in standardised formats</a:t>
            </a:r>
            <a:endParaRPr/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Allow anyone to comment on, extend, reuse models &amp; run them across multiple simulators: </a:t>
            </a:r>
            <a:r>
              <a:rPr lang="en-US" sz="24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 collaboration platform</a:t>
            </a:r>
            <a:endParaRPr/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Uses tools &amp; </a:t>
            </a:r>
            <a:r>
              <a:rPr lang="en-US" sz="2400" b="1" i="0" u="none" strike="noStrike" cap="none">
                <a:solidFill>
                  <a:srgbClr val="314D69"/>
                </a:solidFill>
              </a:rPr>
              <a:t>best practices</a:t>
            </a:r>
            <a:r>
              <a:rPr lang="en-US" sz="24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 from Open Source software development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3"/>
          <p:cNvSpPr/>
          <p:nvPr/>
        </p:nvSpPr>
        <p:spPr>
          <a:xfrm>
            <a:off x="1919160" y="7613640"/>
            <a:ext cx="7355160" cy="206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936" name="Google Shape;936;p83"/>
          <p:cNvSpPr/>
          <p:nvPr/>
        </p:nvSpPr>
        <p:spPr>
          <a:xfrm>
            <a:off x="360359" y="88920"/>
            <a:ext cx="9358200" cy="1077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2800" b="1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Overview</a:t>
            </a:r>
            <a:endParaRPr b="1"/>
          </a:p>
        </p:txBody>
      </p:sp>
      <p:sp>
        <p:nvSpPr>
          <p:cNvPr id="937" name="Google Shape;937;p83"/>
          <p:cNvSpPr/>
          <p:nvPr/>
        </p:nvSpPr>
        <p:spPr>
          <a:xfrm>
            <a:off x="503275" y="1493999"/>
            <a:ext cx="9290100" cy="538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342719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Font typeface="Georgia"/>
              <a:buNone/>
            </a:pPr>
            <a:r>
              <a:rPr lang="en-US" sz="2600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NeuroML</a:t>
            </a:r>
            <a:endParaRPr sz="2600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Font typeface="Georgia"/>
              <a:buNone/>
            </a:pPr>
            <a:endParaRPr sz="2600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Font typeface="Georgia"/>
              <a:buNone/>
            </a:pPr>
            <a:r>
              <a:rPr lang="en-US" sz="2600" b="0" i="0" u="none" strike="noStrike" cap="none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The Open Source Brain Initiative</a:t>
            </a: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Font typeface="Georgia"/>
              <a:buNone/>
            </a:pPr>
            <a:endParaRPr sz="2600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Plans for OSB v2.0</a:t>
            </a:r>
            <a:endParaRPr sz="2600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Font typeface="Georgia"/>
              <a:buNone/>
            </a:pPr>
            <a:endParaRPr sz="2600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06"/>
          <p:cNvSpPr/>
          <p:nvPr/>
        </p:nvSpPr>
        <p:spPr>
          <a:xfrm>
            <a:off x="1919160" y="7613640"/>
            <a:ext cx="7355160" cy="206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239" name="Google Shape;1239;p106"/>
          <p:cNvSpPr/>
          <p:nvPr/>
        </p:nvSpPr>
        <p:spPr>
          <a:xfrm>
            <a:off x="360359" y="17928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development scenario</a:t>
            </a:r>
            <a:endParaRPr/>
          </a:p>
        </p:txBody>
      </p:sp>
      <p:pic>
        <p:nvPicPr>
          <p:cNvPr id="1240" name="Google Shape;1240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920" y="1311120"/>
            <a:ext cx="9261360" cy="55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800" y="3313399"/>
            <a:ext cx="2107050" cy="15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07"/>
          <p:cNvSpPr/>
          <p:nvPr/>
        </p:nvSpPr>
        <p:spPr>
          <a:xfrm>
            <a:off x="1919160" y="7613640"/>
            <a:ext cx="7355160" cy="206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251" name="Google Shape;1251;p107"/>
          <p:cNvSpPr/>
          <p:nvPr/>
        </p:nvSpPr>
        <p:spPr>
          <a:xfrm>
            <a:off x="360359" y="179280"/>
            <a:ext cx="9358200" cy="8985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“Hub and Spoke” architecture</a:t>
            </a:r>
            <a:endParaRPr/>
          </a:p>
        </p:txBody>
      </p:sp>
      <p:pic>
        <p:nvPicPr>
          <p:cNvPr id="1252" name="Google Shape;1252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6480" y="1335240"/>
            <a:ext cx="5367300" cy="54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07"/>
          <p:cNvSpPr/>
          <p:nvPr/>
        </p:nvSpPr>
        <p:spPr>
          <a:xfrm rot="10800000" flipH="1">
            <a:off x="7632000" y="3202200"/>
            <a:ext cx="648000" cy="483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45" y="0"/>
                </a:moveTo>
                <a:lnTo>
                  <a:pt x="0" y="119817"/>
                </a:lnTo>
              </a:path>
            </a:pathLst>
          </a:custGeom>
          <a:noFill/>
          <a:ln w="36000" cap="flat" cmpd="sng">
            <a:solidFill>
              <a:srgbClr val="800000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07"/>
          <p:cNvSpPr/>
          <p:nvPr/>
        </p:nvSpPr>
        <p:spPr>
          <a:xfrm>
            <a:off x="7713720" y="4523040"/>
            <a:ext cx="638280" cy="444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45" y="0"/>
                </a:moveTo>
                <a:lnTo>
                  <a:pt x="0" y="119817"/>
                </a:lnTo>
              </a:path>
            </a:pathLst>
          </a:custGeom>
          <a:noFill/>
          <a:ln w="36000" cap="flat" cmpd="sng">
            <a:solidFill>
              <a:srgbClr val="800000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09"/>
          <p:cNvSpPr/>
          <p:nvPr/>
        </p:nvSpPr>
        <p:spPr>
          <a:xfrm>
            <a:off x="303840" y="233640"/>
            <a:ext cx="9336300" cy="8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272" name="Google Shape;1272;p109"/>
          <p:cNvSpPr/>
          <p:nvPr/>
        </p:nvSpPr>
        <p:spPr>
          <a:xfrm>
            <a:off x="-720" y="-1440"/>
            <a:ext cx="10080600" cy="756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3" name="Google Shape;127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478"/>
            <a:ext cx="10080628" cy="57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10"/>
          <p:cNvSpPr/>
          <p:nvPr/>
        </p:nvSpPr>
        <p:spPr>
          <a:xfrm>
            <a:off x="303840" y="23364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282" name="Google Shape;1282;p110"/>
          <p:cNvSpPr/>
          <p:nvPr/>
        </p:nvSpPr>
        <p:spPr>
          <a:xfrm>
            <a:off x="-720" y="-144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3" name="Google Shape;128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478"/>
            <a:ext cx="10080628" cy="57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11"/>
          <p:cNvSpPr/>
          <p:nvPr/>
        </p:nvSpPr>
        <p:spPr>
          <a:xfrm>
            <a:off x="303840" y="23364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292" name="Google Shape;1292;p111"/>
          <p:cNvSpPr/>
          <p:nvPr/>
        </p:nvSpPr>
        <p:spPr>
          <a:xfrm>
            <a:off x="-720" y="-144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3" name="Google Shape;129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478"/>
            <a:ext cx="10080628" cy="57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12"/>
          <p:cNvSpPr/>
          <p:nvPr/>
        </p:nvSpPr>
        <p:spPr>
          <a:xfrm>
            <a:off x="303840" y="23364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302" name="Google Shape;1302;p112"/>
          <p:cNvSpPr/>
          <p:nvPr/>
        </p:nvSpPr>
        <p:spPr>
          <a:xfrm>
            <a:off x="-720" y="-144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3" name="Google Shape;130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478"/>
            <a:ext cx="10080628" cy="57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13"/>
          <p:cNvSpPr/>
          <p:nvPr/>
        </p:nvSpPr>
        <p:spPr>
          <a:xfrm>
            <a:off x="303840" y="23364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312" name="Google Shape;1312;p113"/>
          <p:cNvSpPr/>
          <p:nvPr/>
        </p:nvSpPr>
        <p:spPr>
          <a:xfrm>
            <a:off x="-720" y="-144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3" name="Google Shape;131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478"/>
            <a:ext cx="10080628" cy="57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14"/>
          <p:cNvSpPr/>
          <p:nvPr/>
        </p:nvSpPr>
        <p:spPr>
          <a:xfrm>
            <a:off x="303840" y="233640"/>
            <a:ext cx="9336300" cy="8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322" name="Google Shape;1322;p114"/>
          <p:cNvSpPr/>
          <p:nvPr/>
        </p:nvSpPr>
        <p:spPr>
          <a:xfrm>
            <a:off x="-720" y="-1440"/>
            <a:ext cx="10080600" cy="756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3" name="Google Shape;13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478"/>
            <a:ext cx="10080628" cy="572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3800" y="501360"/>
            <a:ext cx="2035200" cy="5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5" name="Google Shape;1325;p114"/>
          <p:cNvCxnSpPr/>
          <p:nvPr/>
        </p:nvCxnSpPr>
        <p:spPr>
          <a:xfrm flipH="1">
            <a:off x="7056000" y="1093200"/>
            <a:ext cx="1368000" cy="1512000"/>
          </a:xfrm>
          <a:prstGeom prst="straightConnector1">
            <a:avLst/>
          </a:prstGeom>
          <a:noFill/>
          <a:ln w="38150" cap="flat" cmpd="sng">
            <a:solidFill>
              <a:srgbClr val="FF99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5"/>
          <p:cNvSpPr/>
          <p:nvPr/>
        </p:nvSpPr>
        <p:spPr>
          <a:xfrm>
            <a:off x="303840" y="23364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334" name="Google Shape;1334;p115"/>
          <p:cNvSpPr/>
          <p:nvPr/>
        </p:nvSpPr>
        <p:spPr>
          <a:xfrm>
            <a:off x="-720" y="-144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5" name="Google Shape;13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478"/>
            <a:ext cx="10080628" cy="57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6"/>
          <p:cNvSpPr/>
          <p:nvPr/>
        </p:nvSpPr>
        <p:spPr>
          <a:xfrm>
            <a:off x="303840" y="23364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344" name="Google Shape;1344;p116"/>
          <p:cNvSpPr/>
          <p:nvPr/>
        </p:nvSpPr>
        <p:spPr>
          <a:xfrm>
            <a:off x="-720" y="-144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5" name="Google Shape;134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478"/>
            <a:ext cx="10080628" cy="57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4"/>
          <p:cNvSpPr txBox="1"/>
          <p:nvPr/>
        </p:nvSpPr>
        <p:spPr>
          <a:xfrm>
            <a:off x="1918800" y="7613280"/>
            <a:ext cx="7355160" cy="2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946" name="Google Shape;946;p84"/>
          <p:cNvSpPr txBox="1">
            <a:spLocks noGrp="1"/>
          </p:cNvSpPr>
          <p:nvPr>
            <p:ph type="title" idx="4294967295"/>
          </p:nvPr>
        </p:nvSpPr>
        <p:spPr>
          <a:xfrm>
            <a:off x="360000" y="88920"/>
            <a:ext cx="9358200" cy="10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23F62"/>
                </a:solidFill>
              </a:rPr>
              <a:t>NeuroML</a:t>
            </a:r>
            <a:endParaRPr b="1"/>
          </a:p>
        </p:txBody>
      </p:sp>
      <p:sp>
        <p:nvSpPr>
          <p:cNvPr id="947" name="Google Shape;947;p84"/>
          <p:cNvSpPr txBox="1">
            <a:spLocks noGrp="1"/>
          </p:cNvSpPr>
          <p:nvPr>
            <p:ph type="body" idx="4294967295"/>
          </p:nvPr>
        </p:nvSpPr>
        <p:spPr>
          <a:xfrm>
            <a:off x="360350" y="1394400"/>
            <a:ext cx="9453600" cy="5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342719" marR="0" lvl="0" indent="-330019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Standardised XML language for computational neuroscience</a:t>
            </a: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83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74059"/>
              </a:buClr>
              <a:buSzPts val="2200"/>
              <a:buChar char="-"/>
            </a:pPr>
            <a:r>
              <a:rPr lang="en-US" sz="2200">
                <a:solidFill>
                  <a:srgbClr val="274059"/>
                </a:solidFill>
              </a:rPr>
              <a:t>Original targets NEURON &amp; GENESIS</a:t>
            </a:r>
            <a:endParaRPr sz="2200">
              <a:solidFill>
                <a:srgbClr val="274059"/>
              </a:solidFill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Version 1.x allowed specification of:</a:t>
            </a:r>
            <a:endParaRPr/>
          </a:p>
          <a:p>
            <a:pPr marL="457200" marR="0" lvl="0" indent="-3683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SzPts val="2200"/>
              <a:buFont typeface="Georgia"/>
              <a:buChar char="-"/>
            </a:pPr>
            <a:r>
              <a:rPr lang="en-US" sz="2200" i="0" u="none" strike="noStrike" cap="none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Detailed neuronal morphologies</a:t>
            </a:r>
            <a:endParaRPr sz="2200"/>
          </a:p>
          <a:p>
            <a:pPr marL="457200" marR="0" lvl="0" indent="-3683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74059"/>
              </a:buClr>
              <a:buSzPts val="2200"/>
              <a:buFont typeface="Georgia"/>
              <a:buChar char="-"/>
            </a:pPr>
            <a:r>
              <a:rPr lang="en-US" sz="2200" i="0" u="none" strike="noStrike" cap="none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Ion channels</a:t>
            </a:r>
            <a:endParaRPr sz="2200"/>
          </a:p>
          <a:p>
            <a:pPr marL="457200" marR="0" lvl="0" indent="-3683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74059"/>
              </a:buClr>
              <a:buSzPts val="2200"/>
              <a:buFont typeface="Georgia"/>
              <a:buChar char="-"/>
            </a:pPr>
            <a:r>
              <a:rPr lang="en-US" sz="2200" i="0" u="none" strike="noStrike" cap="none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Synapses</a:t>
            </a:r>
            <a:endParaRPr sz="2200"/>
          </a:p>
          <a:p>
            <a:pPr marL="457200" marR="0" lvl="0" indent="-3683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74059"/>
              </a:buClr>
              <a:buSzPts val="2200"/>
              <a:buFont typeface="Georgia"/>
              <a:buChar char="-"/>
            </a:pPr>
            <a:r>
              <a:rPr lang="en-US" sz="2200" i="0" u="none" strike="noStrike" cap="none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3D network structure &amp; connectivity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274059"/>
                </a:solidFill>
                <a:latin typeface="Georgia"/>
                <a:ea typeface="Georgia"/>
                <a:cs typeface="Georgia"/>
                <a:sym typeface="Georgia"/>
              </a:rPr>
              <a:t>30+ simulators/applications/databases/libraries support NeuroML</a:t>
            </a:r>
            <a:endParaRPr sz="2600" b="0" i="0" u="none" strike="noStrike" cap="none">
              <a:solidFill>
                <a:srgbClr val="2740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274059"/>
                </a:solidFill>
              </a:rPr>
              <a:t>								Gleeson et al. PLoS Comp Biol, 2010</a:t>
            </a:r>
            <a:endParaRPr i="1">
              <a:solidFill>
                <a:srgbClr val="274059"/>
              </a:solidFill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20" marR="0" lvl="0" indent="-3300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7"/>
          <p:cNvSpPr/>
          <p:nvPr/>
        </p:nvSpPr>
        <p:spPr>
          <a:xfrm>
            <a:off x="303840" y="23364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354" name="Google Shape;1354;p117"/>
          <p:cNvSpPr/>
          <p:nvPr/>
        </p:nvSpPr>
        <p:spPr>
          <a:xfrm>
            <a:off x="-720" y="-144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17"/>
          <p:cNvSpPr/>
          <p:nvPr/>
        </p:nvSpPr>
        <p:spPr>
          <a:xfrm>
            <a:off x="-720" y="-144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6" name="Google Shape;135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478"/>
            <a:ext cx="10080628" cy="57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0" y="432000"/>
            <a:ext cx="9948240" cy="6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19"/>
          <p:cNvSpPr/>
          <p:nvPr/>
        </p:nvSpPr>
        <p:spPr>
          <a:xfrm>
            <a:off x="303840" y="233640"/>
            <a:ext cx="9336240" cy="8762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OSB features</a:t>
            </a:r>
            <a:endParaRPr/>
          </a:p>
        </p:txBody>
      </p:sp>
      <p:sp>
        <p:nvSpPr>
          <p:cNvPr id="1373" name="Google Shape;1373;p119"/>
          <p:cNvSpPr/>
          <p:nvPr/>
        </p:nvSpPr>
        <p:spPr>
          <a:xfrm>
            <a:off x="-720" y="-144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19"/>
          <p:cNvSpPr/>
          <p:nvPr/>
        </p:nvSpPr>
        <p:spPr>
          <a:xfrm>
            <a:off x="-720" y="-105120"/>
            <a:ext cx="10080720" cy="756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5" name="Google Shape;1375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60" y="762480"/>
            <a:ext cx="10079640" cy="607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000" y="1568160"/>
            <a:ext cx="2035079" cy="505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7" name="Google Shape;1377;p119"/>
          <p:cNvCxnSpPr/>
          <p:nvPr/>
        </p:nvCxnSpPr>
        <p:spPr>
          <a:xfrm flipH="1">
            <a:off x="7056000" y="2160000"/>
            <a:ext cx="1368000" cy="1511999"/>
          </a:xfrm>
          <a:prstGeom prst="straightConnector1">
            <a:avLst/>
          </a:prstGeom>
          <a:noFill/>
          <a:ln w="38150" cap="flat" cmpd="sng">
            <a:solidFill>
              <a:srgbClr val="FF99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21"/>
          <p:cNvSpPr txBox="1"/>
          <p:nvPr/>
        </p:nvSpPr>
        <p:spPr>
          <a:xfrm>
            <a:off x="1918800" y="7613280"/>
            <a:ext cx="73551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395" name="Google Shape;1395;p121"/>
          <p:cNvSpPr txBox="1">
            <a:spLocks noGrp="1"/>
          </p:cNvSpPr>
          <p:nvPr>
            <p:ph type="title" idx="4294967295"/>
          </p:nvPr>
        </p:nvSpPr>
        <p:spPr>
          <a:xfrm>
            <a:off x="360000" y="179274"/>
            <a:ext cx="93582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public models in NeuroML OSB lets users...</a:t>
            </a:r>
            <a:endParaRPr/>
          </a:p>
        </p:txBody>
      </p:sp>
      <p:sp>
        <p:nvSpPr>
          <p:cNvPr id="1396" name="Google Shape;1396;p121"/>
          <p:cNvSpPr txBox="1">
            <a:spLocks noGrp="1"/>
          </p:cNvSpPr>
          <p:nvPr>
            <p:ph type="body" idx="4294967295"/>
          </p:nvPr>
        </p:nvSpPr>
        <p:spPr>
          <a:xfrm>
            <a:off x="1147350" y="2176750"/>
            <a:ext cx="8740500" cy="48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598"/>
              </a:spcBef>
              <a:spcAft>
                <a:spcPts val="0"/>
              </a:spcAft>
              <a:buSzPts val="3600"/>
              <a:buChar char="-"/>
            </a:pPr>
            <a:r>
              <a:rPr lang="en-US" sz="3600" b="1"/>
              <a:t>Visualise</a:t>
            </a:r>
            <a:endParaRPr sz="3600" b="1"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Analyse</a:t>
            </a:r>
            <a:endParaRPr sz="3600"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Simulate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23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1" name="Google Shape;1421;p123" title="SuppVideo1_H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136750" cy="76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24"/>
          <p:cNvSpPr txBox="1"/>
          <p:nvPr/>
        </p:nvSpPr>
        <p:spPr>
          <a:xfrm>
            <a:off x="1918800" y="7613280"/>
            <a:ext cx="73551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430" name="Google Shape;1430;p124"/>
          <p:cNvSpPr txBox="1">
            <a:spLocks noGrp="1"/>
          </p:cNvSpPr>
          <p:nvPr>
            <p:ph type="title" idx="4294967295"/>
          </p:nvPr>
        </p:nvSpPr>
        <p:spPr>
          <a:xfrm>
            <a:off x="360000" y="179274"/>
            <a:ext cx="93582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public models in NeuroML OSB lets users...</a:t>
            </a:r>
            <a:endParaRPr/>
          </a:p>
        </p:txBody>
      </p:sp>
      <p:sp>
        <p:nvSpPr>
          <p:cNvPr id="1431" name="Google Shape;1431;p124"/>
          <p:cNvSpPr txBox="1">
            <a:spLocks noGrp="1"/>
          </p:cNvSpPr>
          <p:nvPr>
            <p:ph type="body" idx="4294967295"/>
          </p:nvPr>
        </p:nvSpPr>
        <p:spPr>
          <a:xfrm>
            <a:off x="1147350" y="2176750"/>
            <a:ext cx="8740500" cy="48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598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Visualise</a:t>
            </a:r>
            <a:endParaRPr sz="3600"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 b="1"/>
              <a:t>Analyse</a:t>
            </a:r>
            <a:endParaRPr sz="3600" b="1"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Simulate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25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1" name="Google Shape;1441;p125" title="SuppVideo2_H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080600" cy="75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26"/>
          <p:cNvSpPr txBox="1"/>
          <p:nvPr/>
        </p:nvSpPr>
        <p:spPr>
          <a:xfrm>
            <a:off x="1918800" y="7613280"/>
            <a:ext cx="73551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450" name="Google Shape;1450;p126"/>
          <p:cNvSpPr txBox="1">
            <a:spLocks noGrp="1"/>
          </p:cNvSpPr>
          <p:nvPr>
            <p:ph type="title" idx="4294967295"/>
          </p:nvPr>
        </p:nvSpPr>
        <p:spPr>
          <a:xfrm>
            <a:off x="360000" y="179274"/>
            <a:ext cx="93582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public models in NeuroML OSB lets users...</a:t>
            </a:r>
            <a:endParaRPr/>
          </a:p>
        </p:txBody>
      </p:sp>
      <p:sp>
        <p:nvSpPr>
          <p:cNvPr id="1451" name="Google Shape;1451;p126"/>
          <p:cNvSpPr txBox="1">
            <a:spLocks noGrp="1"/>
          </p:cNvSpPr>
          <p:nvPr>
            <p:ph type="body" idx="4294967295"/>
          </p:nvPr>
        </p:nvSpPr>
        <p:spPr>
          <a:xfrm>
            <a:off x="1147350" y="2176750"/>
            <a:ext cx="8740500" cy="48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598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Visualise</a:t>
            </a:r>
            <a:endParaRPr sz="3600"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Analyse</a:t>
            </a:r>
            <a:endParaRPr sz="3600"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 b="1"/>
              <a:t>Simulate</a:t>
            </a:r>
            <a:endParaRPr sz="36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27"/>
          <p:cNvSpPr/>
          <p:nvPr/>
        </p:nvSpPr>
        <p:spPr>
          <a:xfrm>
            <a:off x="-50" y="6665300"/>
            <a:ext cx="100806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1" name="Google Shape;1461;p127" title="SuppVideo3_H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080600" cy="75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44"/>
          <p:cNvSpPr txBox="1">
            <a:spLocks noGrp="1"/>
          </p:cNvSpPr>
          <p:nvPr>
            <p:ph type="title" idx="4294967295"/>
          </p:nvPr>
        </p:nvSpPr>
        <p:spPr>
          <a:xfrm>
            <a:off x="360000" y="88920"/>
            <a:ext cx="93582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Brain v2.0</a:t>
            </a:r>
            <a:endParaRPr b="1"/>
          </a:p>
        </p:txBody>
      </p:sp>
      <p:pic>
        <p:nvPicPr>
          <p:cNvPr id="1626" name="Google Shape;162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920"/>
            <a:ext cx="9775825" cy="558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7"/>
          <p:cNvSpPr/>
          <p:nvPr/>
        </p:nvSpPr>
        <p:spPr>
          <a:xfrm>
            <a:off x="0" y="6648479"/>
            <a:ext cx="10080600" cy="91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87"/>
          <p:cNvSpPr txBox="1"/>
          <p:nvPr/>
        </p:nvSpPr>
        <p:spPr>
          <a:xfrm>
            <a:off x="3384000" y="7792920"/>
            <a:ext cx="3171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pic>
        <p:nvPicPr>
          <p:cNvPr id="1017" name="Google Shape;101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395745" cy="634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45"/>
          <p:cNvSpPr txBox="1">
            <a:spLocks noGrp="1"/>
          </p:cNvSpPr>
          <p:nvPr>
            <p:ph type="title" idx="4294967295"/>
          </p:nvPr>
        </p:nvSpPr>
        <p:spPr>
          <a:xfrm>
            <a:off x="360000" y="88920"/>
            <a:ext cx="93582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Brain v2.0</a:t>
            </a:r>
            <a:endParaRPr b="1"/>
          </a:p>
        </p:txBody>
      </p:sp>
      <p:sp>
        <p:nvSpPr>
          <p:cNvPr id="1635" name="Google Shape;1635;p145"/>
          <p:cNvSpPr txBox="1">
            <a:spLocks noGrp="1"/>
          </p:cNvSpPr>
          <p:nvPr>
            <p:ph type="body" idx="4294967295"/>
          </p:nvPr>
        </p:nvSpPr>
        <p:spPr>
          <a:xfrm>
            <a:off x="360350" y="1394400"/>
            <a:ext cx="9453600" cy="5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74059"/>
                </a:solidFill>
              </a:rPr>
              <a:t>Interaction with models</a:t>
            </a:r>
            <a:endParaRPr b="1">
              <a:solidFill>
                <a:srgbClr val="274059"/>
              </a:solidFill>
            </a:endParaRPr>
          </a:p>
          <a:p>
            <a:pPr marL="457200" marR="0" lvl="0" indent="-317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SzPts val="1400"/>
              <a:buChar char="-"/>
            </a:pPr>
            <a:r>
              <a:rPr lang="en-US">
                <a:solidFill>
                  <a:srgbClr val="274059"/>
                </a:solidFill>
              </a:rPr>
              <a:t>Build from scratch: NetPyNE</a:t>
            </a:r>
            <a:endParaRPr>
              <a:solidFill>
                <a:srgbClr val="274059"/>
              </a:solidFill>
            </a:endParaRPr>
          </a:p>
          <a:p>
            <a:pPr marL="457200" marR="0" lvl="0" indent="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74059"/>
                </a:solidFill>
              </a:rPr>
              <a:t>Interaction with experimental data</a:t>
            </a:r>
            <a:endParaRPr b="1">
              <a:solidFill>
                <a:srgbClr val="274059"/>
              </a:solidFill>
            </a:endParaRPr>
          </a:p>
          <a:p>
            <a:pPr marL="457200" marR="0" lvl="0" indent="-317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SzPts val="1400"/>
              <a:buChar char="-"/>
            </a:pPr>
            <a:r>
              <a:rPr lang="en-US">
                <a:solidFill>
                  <a:srgbClr val="274059"/>
                </a:solidFill>
              </a:rPr>
              <a:t>Neurodata Without Borders (NWB)</a:t>
            </a:r>
            <a:endParaRPr>
              <a:solidFill>
                <a:srgbClr val="274059"/>
              </a:solidFill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74059"/>
                </a:solidFill>
              </a:rPr>
              <a:t>Jupyter Notebooks</a:t>
            </a:r>
            <a:endParaRPr b="1">
              <a:solidFill>
                <a:srgbClr val="274059"/>
              </a:solidFill>
            </a:endParaRPr>
          </a:p>
          <a:p>
            <a:pPr marL="457200" marR="0" lvl="0" indent="-317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SzPts val="1400"/>
              <a:buChar char="-"/>
            </a:pPr>
            <a:r>
              <a:rPr lang="en-US">
                <a:solidFill>
                  <a:srgbClr val="274059"/>
                </a:solidFill>
              </a:rPr>
              <a:t>Shareable Python workspaces</a:t>
            </a: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7999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49"/>
          <p:cNvSpPr txBox="1">
            <a:spLocks noGrp="1"/>
          </p:cNvSpPr>
          <p:nvPr>
            <p:ph type="title" idx="4294967295"/>
          </p:nvPr>
        </p:nvSpPr>
        <p:spPr>
          <a:xfrm>
            <a:off x="360000" y="88920"/>
            <a:ext cx="93582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NetPyNE</a:t>
            </a:r>
            <a:endParaRPr b="1"/>
          </a:p>
        </p:txBody>
      </p:sp>
      <p:pic>
        <p:nvPicPr>
          <p:cNvPr id="1670" name="Google Shape;167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4720"/>
            <a:ext cx="9775825" cy="566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50"/>
          <p:cNvSpPr txBox="1">
            <a:spLocks noGrp="1"/>
          </p:cNvSpPr>
          <p:nvPr>
            <p:ph type="title" idx="4294967295"/>
          </p:nvPr>
        </p:nvSpPr>
        <p:spPr>
          <a:xfrm>
            <a:off x="360000" y="88920"/>
            <a:ext cx="93582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Neurodata Without Borders Explorer</a:t>
            </a:r>
            <a:endParaRPr b="1"/>
          </a:p>
        </p:txBody>
      </p:sp>
      <p:pic>
        <p:nvPicPr>
          <p:cNvPr id="1679" name="Google Shape;167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9520"/>
            <a:ext cx="9775826" cy="5034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51"/>
          <p:cNvSpPr txBox="1">
            <a:spLocks noGrp="1"/>
          </p:cNvSpPr>
          <p:nvPr>
            <p:ph type="title" idx="4294967295"/>
          </p:nvPr>
        </p:nvSpPr>
        <p:spPr>
          <a:xfrm>
            <a:off x="360000" y="88920"/>
            <a:ext cx="93582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Neurodata Without Borders Explorer</a:t>
            </a:r>
            <a:endParaRPr b="1"/>
          </a:p>
        </p:txBody>
      </p:sp>
      <p:pic>
        <p:nvPicPr>
          <p:cNvPr id="1688" name="Google Shape;168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9520"/>
            <a:ext cx="9775822" cy="480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52"/>
          <p:cNvSpPr/>
          <p:nvPr/>
        </p:nvSpPr>
        <p:spPr>
          <a:xfrm>
            <a:off x="1800360" y="179280"/>
            <a:ext cx="6406920" cy="8985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32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http://www.opensourcebrain.org</a:t>
            </a:r>
            <a:endParaRPr/>
          </a:p>
        </p:txBody>
      </p:sp>
      <p:sp>
        <p:nvSpPr>
          <p:cNvPr id="1698" name="Google Shape;1698;p152"/>
          <p:cNvSpPr/>
          <p:nvPr/>
        </p:nvSpPr>
        <p:spPr>
          <a:xfrm>
            <a:off x="766800" y="1339920"/>
            <a:ext cx="8678880" cy="606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333" y="0"/>
                </a:lnTo>
                <a:lnTo>
                  <a:pt x="333" y="333"/>
                </a:lnTo>
                <a:lnTo>
                  <a:pt x="0" y="33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9" name="Google Shape;1699;p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360" y="0"/>
            <a:ext cx="1225800" cy="12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64" y="1339925"/>
            <a:ext cx="9143060" cy="56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53"/>
          <p:cNvSpPr txBox="1">
            <a:spLocks noGrp="1"/>
          </p:cNvSpPr>
          <p:nvPr>
            <p:ph type="title" idx="4294967295"/>
          </p:nvPr>
        </p:nvSpPr>
        <p:spPr>
          <a:xfrm>
            <a:off x="360000" y="88920"/>
            <a:ext cx="93582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International &amp; collaborative aspects</a:t>
            </a:r>
            <a:endParaRPr/>
          </a:p>
        </p:txBody>
      </p:sp>
      <p:sp>
        <p:nvSpPr>
          <p:cNvPr id="1709" name="Google Shape;1709;p153"/>
          <p:cNvSpPr txBox="1">
            <a:spLocks noGrp="1"/>
          </p:cNvSpPr>
          <p:nvPr>
            <p:ph type="body" idx="4294967295"/>
          </p:nvPr>
        </p:nvSpPr>
        <p:spPr>
          <a:xfrm>
            <a:off x="360350" y="1394400"/>
            <a:ext cx="9201300" cy="5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NeuroML Editorial Board</a:t>
            </a: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800"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Open Source Brain</a:t>
            </a: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800">
              <a:solidFill>
                <a:srgbClr val="274059"/>
              </a:solidFill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COMBINE - SBML, CellML, SBGN, BioPax, SED-ML, SBOL </a:t>
            </a:r>
            <a:endParaRPr sz="2200">
              <a:solidFill>
                <a:srgbClr val="274059"/>
              </a:solidFill>
            </a:endParaRPr>
          </a:p>
          <a:p>
            <a:pPr marL="7999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10" name="Google Shape;171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674" y="3500924"/>
            <a:ext cx="8421026" cy="6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54"/>
          <p:cNvSpPr txBox="1">
            <a:spLocks noGrp="1"/>
          </p:cNvSpPr>
          <p:nvPr>
            <p:ph type="title" idx="4294967295"/>
          </p:nvPr>
        </p:nvSpPr>
        <p:spPr>
          <a:xfrm>
            <a:off x="360000" y="88920"/>
            <a:ext cx="93582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International &amp; collaborative aspects</a:t>
            </a:r>
            <a:endParaRPr/>
          </a:p>
        </p:txBody>
      </p:sp>
      <p:sp>
        <p:nvSpPr>
          <p:cNvPr id="1719" name="Google Shape;1719;p154"/>
          <p:cNvSpPr txBox="1">
            <a:spLocks noGrp="1"/>
          </p:cNvSpPr>
          <p:nvPr>
            <p:ph type="body" idx="4294967295"/>
          </p:nvPr>
        </p:nvSpPr>
        <p:spPr>
          <a:xfrm>
            <a:off x="360350" y="1394400"/>
            <a:ext cx="9201300" cy="5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NeuroML Editorial Board</a:t>
            </a: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800"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Open Source Brain</a:t>
            </a: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800">
              <a:solidFill>
                <a:srgbClr val="274059"/>
              </a:solidFill>
            </a:endParaRPr>
          </a:p>
          <a:p>
            <a:pPr marL="0" lvl="0" indent="0" algn="l" rtl="0"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74059"/>
                </a:solidFill>
              </a:rPr>
              <a:t>COMBINE - SBML, CellML, SBGN, BioPax, SED-ML, SBOL </a:t>
            </a:r>
            <a:endParaRPr sz="2200"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800"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74059"/>
                </a:solidFill>
              </a:rPr>
              <a:t>INCF </a:t>
            </a:r>
            <a:r>
              <a:rPr lang="en-US" b="1">
                <a:solidFill>
                  <a:srgbClr val="274059"/>
                </a:solidFill>
              </a:rPr>
              <a:t>Special Interest Group (SIG) on Standardised Representations of Network Structures </a:t>
            </a:r>
            <a:endParaRPr b="1">
              <a:solidFill>
                <a:srgbClr val="274059"/>
              </a:solidFill>
            </a:endParaRPr>
          </a:p>
          <a:p>
            <a:pPr marL="914400" marR="0" lvl="0" indent="-3683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274059"/>
              </a:buClr>
              <a:buSzPts val="2200"/>
              <a:buChar char="-"/>
            </a:pPr>
            <a:r>
              <a:rPr lang="en-US" sz="2200">
                <a:solidFill>
                  <a:srgbClr val="274059"/>
                </a:solidFill>
              </a:rPr>
              <a:t>Contributors include: Allen Institute, Human Brain Project, NEST, The Virtual Brain, NetPyNE, PyNN</a:t>
            </a:r>
            <a:endParaRPr sz="2200">
              <a:solidFill>
                <a:srgbClr val="274059"/>
              </a:solidFill>
            </a:endParaRPr>
          </a:p>
          <a:p>
            <a:pPr marL="7999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>
              <a:solidFill>
                <a:srgbClr val="274059"/>
              </a:solidFill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719" marR="0" lvl="0" indent="-3300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20" name="Google Shape;172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107" y="5139024"/>
            <a:ext cx="5260794" cy="1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55"/>
          <p:cNvSpPr txBox="1">
            <a:spLocks noGrp="1"/>
          </p:cNvSpPr>
          <p:nvPr>
            <p:ph type="title" idx="4294967295"/>
          </p:nvPr>
        </p:nvSpPr>
        <p:spPr>
          <a:xfrm>
            <a:off x="100" y="-20100"/>
            <a:ext cx="10080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0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Acknowledgements</a:t>
            </a:r>
            <a:endParaRPr/>
          </a:p>
        </p:txBody>
      </p:sp>
      <p:sp>
        <p:nvSpPr>
          <p:cNvPr id="1729" name="Google Shape;1729;p155"/>
          <p:cNvSpPr/>
          <p:nvPr/>
        </p:nvSpPr>
        <p:spPr>
          <a:xfrm>
            <a:off x="144350" y="587650"/>
            <a:ext cx="9359700" cy="607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263520" marR="0" lvl="0" indent="-25082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2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  Silver Lab @ UCL</a:t>
            </a:r>
            <a:endParaRPr/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Angus Silver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Matt Earnshaw</a:t>
            </a:r>
            <a:endParaRPr sz="1200" b="1" i="1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Sadra Sadeh</a:t>
            </a:r>
            <a:endParaRPr sz="1200" b="1" i="1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Alex Cayco-Gajic</a:t>
            </a:r>
            <a:endParaRPr sz="1200" b="1" i="1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Eugenio Piasini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Boris Marin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Adrian Quintana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Matteo Farinella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Yates Buckley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Rokas Stanislovas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Andras Ecker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1" i="1" u="none" strike="noStrike" cap="none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Matteo Cantarelli (MetaCell)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2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200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2200" b="0" i="0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Collaborators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Robert Cannon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Sharon Crook</a:t>
            </a:r>
            <a:endParaRPr sz="1200" i="1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i="1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Jessica Dafflon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Sergio Solinas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Volker Steuber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Dieter Jaeger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Andrew Davison</a:t>
            </a:r>
            <a:endParaRPr/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Stephen Larso</a:t>
            </a:r>
            <a:r>
              <a:rPr lang="en-US" sz="1200" i="1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endParaRPr sz="1200" i="1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2700" marR="0" lvl="0" indent="44450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314D69"/>
              </a:buClr>
              <a:buFont typeface="Georgia"/>
              <a:buNone/>
            </a:pPr>
            <a:r>
              <a:rPr lang="en-US" sz="1200" b="0" i="1" u="none" strike="noStrike" cap="none">
                <a:solidFill>
                  <a:srgbClr val="314D69"/>
                </a:solidFill>
                <a:latin typeface="Georgia"/>
                <a:ea typeface="Georgia"/>
                <a:cs typeface="Georgia"/>
                <a:sym typeface="Georgia"/>
              </a:rPr>
              <a:t>Avrama Blackwell</a:t>
            </a:r>
            <a:endParaRPr sz="1600" b="0" i="1" u="none" strike="noStrike" cap="none">
              <a:solidFill>
                <a:srgbClr val="314D6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0" name="Google Shape;1730;p155"/>
          <p:cNvSpPr/>
          <p:nvPr/>
        </p:nvSpPr>
        <p:spPr>
          <a:xfrm>
            <a:off x="4103640" y="5040360"/>
            <a:ext cx="3600300" cy="51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263520" marR="0" lvl="0" indent="-25082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Funding sources</a:t>
            </a:r>
            <a:endParaRPr/>
          </a:p>
          <a:p>
            <a:pPr marL="531720" marR="0" lvl="1" indent="-2523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1" name="Google Shape;1731;p155"/>
          <p:cNvSpPr/>
          <p:nvPr/>
        </p:nvSpPr>
        <p:spPr>
          <a:xfrm>
            <a:off x="4071960" y="843120"/>
            <a:ext cx="5688000" cy="51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263520" marR="0" lvl="0" indent="-25082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Members of the NeuroML community</a:t>
            </a:r>
            <a:endParaRPr/>
          </a:p>
          <a:p>
            <a:pPr marL="531720" marR="0" lvl="1" indent="-2523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32" name="Google Shape;1732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360" y="1352160"/>
            <a:ext cx="2419500" cy="7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55"/>
          <p:cNvSpPr/>
          <p:nvPr/>
        </p:nvSpPr>
        <p:spPr>
          <a:xfrm>
            <a:off x="3965375" y="2270150"/>
            <a:ext cx="5394600" cy="66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23025" rIns="0" bIns="0" anchor="t" anchorCtr="0">
            <a:noAutofit/>
          </a:bodyPr>
          <a:lstStyle/>
          <a:p>
            <a:pPr marL="263520" marR="0" lvl="0" indent="-25082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OpenWorm project </a:t>
            </a:r>
            <a:r>
              <a:rPr lang="en-US" sz="2400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lang="en-US" sz="2400" b="0" i="0" u="none" strike="noStrike" cap="none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 MetaCell</a:t>
            </a:r>
            <a:endParaRPr/>
          </a:p>
          <a:p>
            <a:pPr marL="263520" marR="0" lvl="0" indent="-2508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63520" marR="0" lvl="0" indent="-2508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63520" marR="0" lvl="0" indent="-2508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63519" marR="0" lvl="0" indent="-250819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023F62"/>
              </a:buClr>
              <a:buFont typeface="Georgia"/>
              <a:buNone/>
            </a:pPr>
            <a:r>
              <a:rPr lang="en-US" sz="2400">
                <a:solidFill>
                  <a:srgbClr val="023F62"/>
                </a:solidFill>
                <a:latin typeface="Georgia"/>
                <a:ea typeface="Georgia"/>
                <a:cs typeface="Georgia"/>
                <a:sym typeface="Georgia"/>
              </a:rPr>
              <a:t>Coordinating initiatives</a:t>
            </a:r>
            <a:endParaRPr/>
          </a:p>
          <a:p>
            <a:pPr marL="531720" marR="0" lvl="1" indent="-252320" algn="l" rtl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600" b="0" i="0" u="none" strike="noStrike" cap="none">
              <a:solidFill>
                <a:srgbClr val="023F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34" name="Google Shape;1734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4480" y="2782800"/>
            <a:ext cx="885900" cy="86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5" name="Google Shape;1735;p155"/>
          <p:cNvGrpSpPr/>
          <p:nvPr/>
        </p:nvGrpSpPr>
        <p:grpSpPr>
          <a:xfrm>
            <a:off x="4892399" y="2791200"/>
            <a:ext cx="3311999" cy="864000"/>
            <a:chOff x="6263999" y="3096000"/>
            <a:chExt cx="3311999" cy="864000"/>
          </a:xfrm>
        </p:grpSpPr>
        <p:sp>
          <p:nvSpPr>
            <p:cNvPr id="1736" name="Google Shape;1736;p155"/>
            <p:cNvSpPr/>
            <p:nvPr/>
          </p:nvSpPr>
          <p:spPr>
            <a:xfrm>
              <a:off x="6263999" y="3096000"/>
              <a:ext cx="3311999" cy="86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3465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7" name="Google Shape;1737;p1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08000" y="3164399"/>
              <a:ext cx="2857200" cy="723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8" name="Google Shape;1738;p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7799" y="5467950"/>
            <a:ext cx="1106950" cy="11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7000" y="5553000"/>
            <a:ext cx="1021901" cy="10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5554" y="5681104"/>
            <a:ext cx="1772249" cy="6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9800" y="4279948"/>
            <a:ext cx="3600349" cy="7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86200" y="4441300"/>
            <a:ext cx="2199658" cy="4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1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26692" y="2764446"/>
            <a:ext cx="1543458" cy="8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89"/>
          <p:cNvSpPr txBox="1"/>
          <p:nvPr/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036" name="Google Shape;1036;p89"/>
          <p:cNvSpPr/>
          <p:nvPr/>
        </p:nvSpPr>
        <p:spPr>
          <a:xfrm>
            <a:off x="0" y="6648479"/>
            <a:ext cx="10080720" cy="9129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075" y="-685800"/>
            <a:ext cx="13674900" cy="94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0"/>
          <p:cNvSpPr txBox="1"/>
          <p:nvPr/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046" name="Google Shape;1046;p90"/>
          <p:cNvSpPr/>
          <p:nvPr/>
        </p:nvSpPr>
        <p:spPr>
          <a:xfrm>
            <a:off x="0" y="6648479"/>
            <a:ext cx="10080720" cy="9129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7" name="Google Shape;104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075" y="246775"/>
            <a:ext cx="10985400" cy="7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700" y="137652"/>
            <a:ext cx="3077825" cy="40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8618" y="5225627"/>
            <a:ext cx="3472100" cy="212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1"/>
          <p:cNvSpPr txBox="1"/>
          <p:nvPr/>
        </p:nvSpPr>
        <p:spPr>
          <a:xfrm>
            <a:off x="3384000" y="7792920"/>
            <a:ext cx="31719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058" name="Google Shape;1058;p91"/>
          <p:cNvSpPr/>
          <p:nvPr/>
        </p:nvSpPr>
        <p:spPr>
          <a:xfrm>
            <a:off x="0" y="6648479"/>
            <a:ext cx="10080600" cy="91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80" y="360000"/>
            <a:ext cx="9939300" cy="6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2"/>
          <p:cNvSpPr txBox="1"/>
          <p:nvPr/>
        </p:nvSpPr>
        <p:spPr>
          <a:xfrm>
            <a:off x="3384000" y="7792920"/>
            <a:ext cx="3171960" cy="1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http://www.opensourcebrain.org</a:t>
            </a:r>
            <a:endParaRPr/>
          </a:p>
        </p:txBody>
      </p:sp>
      <p:sp>
        <p:nvSpPr>
          <p:cNvPr id="1068" name="Google Shape;1068;p92"/>
          <p:cNvSpPr/>
          <p:nvPr/>
        </p:nvSpPr>
        <p:spPr>
          <a:xfrm>
            <a:off x="0" y="6648479"/>
            <a:ext cx="10080720" cy="9129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0" y="360000"/>
            <a:ext cx="9939600" cy="6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8870699" cy="66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3_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itle4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itl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Microsoft Macintosh PowerPoint</Application>
  <PresentationFormat>Custom</PresentationFormat>
  <Paragraphs>330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Georgia</vt:lpstr>
      <vt:lpstr>Times New Roman</vt:lpstr>
      <vt:lpstr>Title2</vt:lpstr>
      <vt:lpstr>Title3</vt:lpstr>
      <vt:lpstr>Title3_</vt:lpstr>
      <vt:lpstr>Default</vt:lpstr>
      <vt:lpstr>Title4</vt:lpstr>
      <vt:lpstr>Title1</vt:lpstr>
      <vt:lpstr>PowerPoint Presentation</vt:lpstr>
      <vt:lpstr>PowerPoint Presentation</vt:lpstr>
      <vt:lpstr>NeuroML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Open Source Brain repository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public models in NeuroML OSB lets users...</vt:lpstr>
      <vt:lpstr>PowerPoint Presentation</vt:lpstr>
      <vt:lpstr>For public models in NeuroML OSB lets users...</vt:lpstr>
      <vt:lpstr>PowerPoint Presentation</vt:lpstr>
      <vt:lpstr>For public models in NeuroML OSB lets users...</vt:lpstr>
      <vt:lpstr>PowerPoint Presentation</vt:lpstr>
      <vt:lpstr>Open Source Brain v2.0</vt:lpstr>
      <vt:lpstr>Open Source Brain v2.0</vt:lpstr>
      <vt:lpstr>NetPyNE</vt:lpstr>
      <vt:lpstr>Neurodata Without Borders Explorer</vt:lpstr>
      <vt:lpstr>Neurodata Without Borders Explorer</vt:lpstr>
      <vt:lpstr>PowerPoint Presentation</vt:lpstr>
      <vt:lpstr>International &amp; collaborative aspects</vt:lpstr>
      <vt:lpstr>International &amp; collaborative aspects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cp:lastPrinted>2019-09-13T09:55:06Z</cp:lastPrinted>
  <dcterms:modified xsi:type="dcterms:W3CDTF">2019-09-13T09:57:11Z</dcterms:modified>
</cp:coreProperties>
</file>